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image" Target="../media/image-17-5.png"/><Relationship Id="rId6" Type="http://schemas.openxmlformats.org/officeDocument/2006/relationships/image" Target="../media/image-17-6.png"/><Relationship Id="rId7" Type="http://schemas.openxmlformats.org/officeDocument/2006/relationships/image" Target="../media/image-17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image" Target="../media/image-2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3504" y="457200"/>
            <a:ext cx="1371600" cy="141514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6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SESSÃO 08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603504" y="2724912"/>
            <a:ext cx="100584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Pós-venda, Escala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 Sistemas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640080" y="498348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sistemas que tornam os 100k repetíveis ano após ano, não um pico de sorte, um patamar.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6949440" y="3931920"/>
            <a:ext cx="521208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2000" dirty="0"/>
          </a:p>
        </p:txBody>
      </p:sp>
      <p:sp>
        <p:nvSpPr>
          <p:cNvPr id="7" name="Shape 4"/>
          <p:cNvSpPr/>
          <p:nvPr/>
        </p:nvSpPr>
        <p:spPr>
          <a:xfrm>
            <a:off x="658368" y="6035040"/>
            <a:ext cx="914400" cy="0"/>
          </a:xfrm>
          <a:prstGeom prst="line">
            <a:avLst/>
          </a:prstGeom>
          <a:noFill/>
          <a:ln w="31750">
            <a:solidFill>
              <a:srgbClr val="B1937E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PREVISIBILIDADE FINANCEIRA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Reservas antecipadas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Vende com antecedência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Datas reservadas com 1–2 anos dão previsibilidade e tranquilidade ao negócio.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prova de que funciona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 2027 esgotado. É a confirmação de que o posicionamento e a procura estão lá.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Poder de pricing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 cheia cedo permite subir preços com confiança, e escolher os casais certos.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EFEITO DA AGENDA CHEIA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548640" y="2011680"/>
            <a:ext cx="777240" cy="77724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0722" y="2213762"/>
            <a:ext cx="373075" cy="3730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926080"/>
            <a:ext cx="10972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800" b="1" i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Quando a procura existe, o preço deixa de ser uma desculpa para ser uma decisão.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66928" y="50292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agenda preenchida com antecedência muda a tua posição: já não precisas de cada casamento, e isso dá-te a liberdade de subir o preço e trabalhar só com quem se alinha contigo.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3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 Sistemas dos 100K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não se mede não se melhora. O que não se sistematiza, não escala.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REGRA QUE SUSTENTA TUDO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548640" y="2011680"/>
            <a:ext cx="777240" cy="77724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0722" y="2213762"/>
            <a:ext cx="373075" cy="3730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926080"/>
            <a:ext cx="10972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000" b="1" i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não se mede, não se melhora.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66928" y="50292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números, decides às escuras. Acompanhar as métricas certas mostra-te exatamente onde está o próximo euro, e o que muda os 100k de objetivo distante para patamar atingível.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MEDE O QUE IMPORTA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 4 métricas-chave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Leads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Quantos pedidos chegam e de onde. Mostra que pilar do motor está a funcionar.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Taxa de fecho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Quantas reuniões viram venda. Revela a saúde da tua reunião e proposta.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Ticket médio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Quanto cada casal vale em média. A alavanca mais direta para os 100k.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Origem dos clientes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onde vêm os que fecham. Diz-te onde investir mais tempo e energia.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LIBERTAR O TEU TEMPO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Automatizar o repetível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Respostas e templates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Mensagens de resposta, follow-up e onboarding prontas. Rápido e consistente sempre.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Lembretes e cronogramas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Automatizar avisos liberta-te da gestão manual e nada cai no esquecimento.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Contratos e portal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Sistematizar contrato, sinal e portal tira-te do trabalho administrativo repetitivo.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DESTINO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 100k como patamar, não pico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sistema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685800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sorte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097280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cada peça funciona, os 100k deixam de depender de um bom ano.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425696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62856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repetível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4562856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 após ano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974336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00016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construíste em 8 semanas é uma máquina, não um golpe de sorte.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302752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439912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liberdade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8439912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verdadeiro prémio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851392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77072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margem, mais tempo, mais escolha. O negócio ao serviço da tua vida.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ONDE TUDO SE JUNTA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jornada completa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50012" y="233172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446124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60093" y="286573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32892" y="3657600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Posiciona &amp; atrai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78612" y="420624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Sessões 1–2: o número, o casal, o motor de leads.</a:t>
            </a:r>
            <a:endParaRPr lang="en-US" sz="12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0332" y="3017520"/>
            <a:ext cx="274320" cy="27432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375508" y="233172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271620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589" y="2865730"/>
            <a:ext cx="395021" cy="39502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558388" y="3657600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Capta &amp; fecha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3604108" y="420624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Sessões 3–5: qualificação, reunião e proposta premium.</a:t>
            </a:r>
            <a:endParaRPr lang="en-US" sz="12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5828" y="3017520"/>
            <a:ext cx="274320" cy="274320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6201004" y="233172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7097116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1085" y="2865730"/>
            <a:ext cx="395021" cy="395021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6383884" y="3657600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Encanta &amp; entrega</a:t>
            </a:r>
            <a:endParaRPr lang="en-US" sz="1700" dirty="0"/>
          </a:p>
        </p:txBody>
      </p:sp>
      <p:sp>
        <p:nvSpPr>
          <p:cNvPr id="20" name="Text 13"/>
          <p:cNvSpPr/>
          <p:nvPr/>
        </p:nvSpPr>
        <p:spPr>
          <a:xfrm>
            <a:off x="6429604" y="420624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Sessões 6–7: experiência, portal e entrega memorável.</a:t>
            </a:r>
            <a:endParaRPr lang="en-US" sz="125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1324" y="3017520"/>
            <a:ext cx="274320" cy="274320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9026500" y="233172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3" name="Shape 15"/>
          <p:cNvSpPr/>
          <p:nvPr/>
        </p:nvSpPr>
        <p:spPr>
          <a:xfrm>
            <a:off x="9922612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6581" y="2865730"/>
            <a:ext cx="395021" cy="395021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9209380" y="3657600"/>
            <a:ext cx="22494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Escala &amp; repete</a:t>
            </a:r>
            <a:endParaRPr lang="en-US" sz="1700" dirty="0"/>
          </a:p>
        </p:txBody>
      </p:sp>
      <p:sp>
        <p:nvSpPr>
          <p:cNvPr id="26" name="Text 17"/>
          <p:cNvSpPr/>
          <p:nvPr/>
        </p:nvSpPr>
        <p:spPr>
          <a:xfrm>
            <a:off x="9255100" y="4206240"/>
            <a:ext cx="21579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Sessão 8: pós-venda, upsells e sistemas dos 100k.</a:t>
            </a:r>
            <a:endParaRPr lang="en-US" sz="1250" dirty="0"/>
          </a:p>
        </p:txBody>
      </p:sp>
      <p:sp>
        <p:nvSpPr>
          <p:cNvPr id="27" name="Text 18"/>
          <p:cNvSpPr/>
          <p:nvPr/>
        </p:nvSpPr>
        <p:spPr>
          <a:xfrm>
            <a:off x="548640" y="5440680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Oito sessões, um sistema completo, do primeiro toque à recomendação final.</a:t>
            </a:r>
            <a:endParaRPr lang="en-US" sz="1500" dirty="0"/>
          </a:p>
        </p:txBody>
      </p:sp>
      <p:sp>
        <p:nvSpPr>
          <p:cNvPr id="28" name="Shape 19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9" name="Text 20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30" name="Text 21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DE FECHAR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Erros que travam a escala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Não pedir testemunhos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Desperdiçar o pico emocional é perder o canal de venda mais forte que tens.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Esquecer os upsells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extras, deixas na mesa o caminho mais fácil para subir o ticket.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Não medir nada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métricas, não sabes o que melhorar, cresces às cegas ou estagnas.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Não automatizar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Fazer tudo à mão é o teto que te prende a trabalhar em vez de crescer.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MÃOS À OBRA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Trabalho desta Semana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Instala os sistemas que tornam os 100k repetíveis.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RESOLVEMOS HOJE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um casamento a um negócio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2539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17279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182880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2514600" y="195681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Colher no pico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2514600" y="230428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Testemunhos e referências no momento de maior abertura.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292608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868680" y="31226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81" y="3270077"/>
            <a:ext cx="272125" cy="27212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91640" y="292608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800" dirty="0"/>
          </a:p>
        </p:txBody>
      </p:sp>
      <p:sp>
        <p:nvSpPr>
          <p:cNvPr id="14" name="Text 10"/>
          <p:cNvSpPr/>
          <p:nvPr/>
        </p:nvSpPr>
        <p:spPr>
          <a:xfrm>
            <a:off x="2514600" y="305409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Subir o ticket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2514600" y="340156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Upsells que aumentam o valor por cliente sem mais casamentos.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548640" y="402336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68680" y="421995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367357"/>
            <a:ext cx="272125" cy="272125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691640" y="402336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800" dirty="0"/>
          </a:p>
        </p:txBody>
      </p:sp>
      <p:sp>
        <p:nvSpPr>
          <p:cNvPr id="20" name="Text 15"/>
          <p:cNvSpPr/>
          <p:nvPr/>
        </p:nvSpPr>
        <p:spPr>
          <a:xfrm>
            <a:off x="2514600" y="415137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Reservas antecipadas</a:t>
            </a:r>
            <a:endParaRPr lang="en-US" sz="1800" dirty="0"/>
          </a:p>
        </p:txBody>
      </p:sp>
      <p:sp>
        <p:nvSpPr>
          <p:cNvPr id="21" name="Text 16"/>
          <p:cNvSpPr/>
          <p:nvPr/>
        </p:nvSpPr>
        <p:spPr>
          <a:xfrm>
            <a:off x="2514600" y="449884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Previsibilidade e poder de pricing com a agenda cheia cedo.</a:t>
            </a:r>
            <a:endParaRPr lang="en-US" sz="1300" dirty="0"/>
          </a:p>
        </p:txBody>
      </p:sp>
      <p:sp>
        <p:nvSpPr>
          <p:cNvPr id="22" name="Shape 17"/>
          <p:cNvSpPr/>
          <p:nvPr/>
        </p:nvSpPr>
        <p:spPr>
          <a:xfrm>
            <a:off x="548640" y="512064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86868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81" y="5464637"/>
            <a:ext cx="272125" cy="272125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691640" y="512064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800" dirty="0"/>
          </a:p>
        </p:txBody>
      </p:sp>
      <p:sp>
        <p:nvSpPr>
          <p:cNvPr id="26" name="Text 20"/>
          <p:cNvSpPr/>
          <p:nvPr/>
        </p:nvSpPr>
        <p:spPr>
          <a:xfrm>
            <a:off x="2514600" y="524865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Sistemas e métricas</a:t>
            </a:r>
            <a:endParaRPr lang="en-US" sz="1800" dirty="0"/>
          </a:p>
        </p:txBody>
      </p:sp>
      <p:sp>
        <p:nvSpPr>
          <p:cNvPr id="27" name="Text 21"/>
          <p:cNvSpPr/>
          <p:nvPr/>
        </p:nvSpPr>
        <p:spPr>
          <a:xfrm>
            <a:off x="2514600" y="559612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se mede, melhora. O que se automatiza, liberta-te.</a:t>
            </a:r>
            <a:endParaRPr lang="en-US" sz="1300" dirty="0"/>
          </a:p>
        </p:txBody>
      </p:sp>
      <p:sp>
        <p:nvSpPr>
          <p:cNvPr id="28" name="Shape 22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TRABALHO DESTA SEMANA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Três peças, 100k repetíveis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192024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1783080" y="227685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0481" y="2424257"/>
            <a:ext cx="272125" cy="27212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606040" y="210312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Processo de pós-venda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2606040" y="252374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como e quando pedes testemunho e referência após cada entrega.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333756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777240" y="333756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600" dirty="0"/>
          </a:p>
        </p:txBody>
      </p:sp>
      <p:sp>
        <p:nvSpPr>
          <p:cNvPr id="12" name="Shape 9"/>
          <p:cNvSpPr/>
          <p:nvPr/>
        </p:nvSpPr>
        <p:spPr>
          <a:xfrm>
            <a:off x="1783080" y="36941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81" y="3841577"/>
            <a:ext cx="272125" cy="272125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606040" y="352044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Desenha 2 upsells</a:t>
            </a:r>
            <a:endParaRPr lang="en-US" sz="1900" dirty="0"/>
          </a:p>
        </p:txBody>
      </p:sp>
      <p:sp>
        <p:nvSpPr>
          <p:cNvPr id="15" name="Text 11"/>
          <p:cNvSpPr/>
          <p:nvPr/>
        </p:nvSpPr>
        <p:spPr>
          <a:xfrm>
            <a:off x="2606040" y="394106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Dois extras concretos para subir o teu ticket médio já no próximo casamento.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548640" y="475488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Text 13"/>
          <p:cNvSpPr/>
          <p:nvPr/>
        </p:nvSpPr>
        <p:spPr>
          <a:xfrm>
            <a:off x="777240" y="475488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600" dirty="0"/>
          </a:p>
        </p:txBody>
      </p:sp>
      <p:sp>
        <p:nvSpPr>
          <p:cNvPr id="18" name="Shape 14"/>
          <p:cNvSpPr/>
          <p:nvPr/>
        </p:nvSpPr>
        <p:spPr>
          <a:xfrm>
            <a:off x="1783080" y="511149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481" y="5258897"/>
            <a:ext cx="272125" cy="272125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2606040" y="493776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Monta o teu dashboard</a:t>
            </a:r>
            <a:endParaRPr lang="en-US" sz="1900" dirty="0"/>
          </a:p>
        </p:txBody>
      </p:sp>
      <p:sp>
        <p:nvSpPr>
          <p:cNvPr id="21" name="Text 16"/>
          <p:cNvSpPr/>
          <p:nvPr/>
        </p:nvSpPr>
        <p:spPr>
          <a:xfrm>
            <a:off x="2606040" y="535838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4 métricas-chave, leads, fecho, ticket médio, origem, num só lugar.</a:t>
            </a:r>
            <a:endParaRPr lang="en-US" sz="1300" dirty="0"/>
          </a:p>
        </p:txBody>
      </p:sp>
      <p:sp>
        <p:nvSpPr>
          <p:cNvPr id="22" name="Shape 17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24" name="Text 19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ENTREGÁVEL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entregável final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2834640"/>
          </a:xfrm>
          <a:prstGeom prst="roundRect">
            <a:avLst>
              <a:gd name="adj" fmla="val 3226"/>
            </a:avLst>
          </a:prstGeom>
          <a:solidFill>
            <a:srgbClr val="FFFFFF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219456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Sistema dos 100K</a:t>
            </a:r>
            <a:endParaRPr lang="en-US" sz="2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962656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2926080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Processo de pós-venda: testemunhos e referências</a:t>
            </a:r>
            <a:endParaRPr lang="en-US" sz="15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529584"/>
            <a:ext cx="365760" cy="3657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63040" y="3493008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Plano de 2 upsells para subir o ticket médio</a:t>
            </a:r>
            <a:endParaRPr lang="en-US" sz="15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096512"/>
            <a:ext cx="365760" cy="3657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463040" y="4059936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 com as 4 métricas-chave do negócio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548640" y="5029200"/>
            <a:ext cx="110916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saíste com apontamentos. Saíste com um sistema, do primeiro toque à recomendação, pronto a faturar.</a:t>
            </a:r>
            <a:endParaRPr lang="en-US" sz="1500" dirty="0"/>
          </a:p>
        </p:txBody>
      </p:sp>
      <p:sp>
        <p:nvSpPr>
          <p:cNvPr id="13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4" name="Text 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15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1031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FIM DO PROGRAMA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03504" y="2514600"/>
            <a:ext cx="105156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Já não tens apontamentos.</a:t>
            </a:r>
            <a:endParaRPr lang="en-US" sz="38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Tens um sistema a faturar.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42519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Posicionamento, motor de leads, reuniões que fecham, propostas premium, experiência memorável e escala. Os 100k como patamar.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58368" y="5120640"/>
            <a:ext cx="914400" cy="0"/>
          </a:xfrm>
          <a:prstGeom prst="line">
            <a:avLst/>
          </a:prstGeom>
          <a:noFill/>
          <a:ln w="31750">
            <a:solidFill>
              <a:srgbClr val="B1937E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02920"/>
            <a:ext cx="1280160" cy="1320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Colher no Pico da Emoção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momento após a entrega é o de maior abertura do casal. Aproveita-o.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CASAMENTO, VÁRIOS NEGÓCIOS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548640" y="2011680"/>
            <a:ext cx="777240" cy="77724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0722" y="2213762"/>
            <a:ext cx="373075" cy="3730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926080"/>
            <a:ext cx="10972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800" b="1" i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 pós-venda intencional transforma cada casamento em vários negócios futuros.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66928" y="50292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 após a entrega, o casal está no auge da gratidão. É aqui que se pedem testemunhos, se pede a referência e se planta a semente de serviços futuros, aniversários, batizados, família.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MOMENTO CERTO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Pedir testemunhos e referências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Pede o testemunho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 após a entrega, no pico da emoção. Em vídeo e por escrito, alimenta a atração e fecha as próximas vendas.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Pede a referência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Pergunta direta e facilita: um link, uma galeria, um cartão. Quanto mais fácil, mais recomendam.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Planta o futuro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Sessões de aniversário, família, batizados. O cliente de hoje é o cliente recorrente de amanhã.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PROVA SOCIAL TRABALHA POR TI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testemunho vende sem venderes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+confiança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685800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fecha sozinho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097280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casal a confirmar o valor convence mais que qualquer argumento teu.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425696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62856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pico</a:t>
            </a:r>
            <a:endParaRPr lang="en-US" sz="4600" dirty="0"/>
          </a:p>
        </p:txBody>
      </p:sp>
      <p:sp>
        <p:nvSpPr>
          <p:cNvPr id="11" name="Text 9"/>
          <p:cNvSpPr/>
          <p:nvPr/>
        </p:nvSpPr>
        <p:spPr>
          <a:xfrm>
            <a:off x="4562856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momento certo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974336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00016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Capturado no auge da emoção, o testemunho sai genuíno e poderoso.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302752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439912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loop</a:t>
            </a:r>
            <a:endParaRPr lang="en-US" sz="4600" dirty="0"/>
          </a:p>
        </p:txBody>
      </p:sp>
      <p:sp>
        <p:nvSpPr>
          <p:cNvPr id="16" name="Text 14"/>
          <p:cNvSpPr/>
          <p:nvPr/>
        </p:nvSpPr>
        <p:spPr>
          <a:xfrm>
            <a:off x="8439912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alimenta a atração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851392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77072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Testemunhos viram conteúdo, que atrai leads, que viram testemunhos.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Subir o Ticket &amp; Escalar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caminho mais eficiente para os 100k é mais valor por cliente, não mais clientes.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VALOR POR CASAL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Upsells que sobem o ticket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Álbuns premium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Objetos de qualidade que o casal quer ter na mão. Alta margem, alto valor percebido.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Vídeos adicionais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Versões estendidas, teaser para redes, filme dos pais. Extras que o casal adora.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Sessões de aniversário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Pós-casamento, gravidez, família. Mantém a relação viva e recorrente.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Impressões em parede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Quadros e prints que transformam memória em decoração, e em receita extra.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MATEMÁTICA OUTRA VEZ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Subir o ticket é o caminho mais curto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+1.000€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685800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casal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097280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20 casamentos, são +20.000€/ano sem um único fim de semana extra.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425696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62856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</a:t>
            </a:r>
            <a:endParaRPr lang="en-US" sz="4600" dirty="0"/>
          </a:p>
        </p:txBody>
      </p:sp>
      <p:sp>
        <p:nvSpPr>
          <p:cNvPr id="11" name="Text 9"/>
          <p:cNvSpPr/>
          <p:nvPr/>
        </p:nvSpPr>
        <p:spPr>
          <a:xfrm>
            <a:off x="4562856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casamentos extra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974336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00016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upsells crescem o negócio sem encher mais a agenda nem te queimar.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302752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439912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100k</a:t>
            </a:r>
            <a:endParaRPr lang="en-US" sz="4600" dirty="0"/>
          </a:p>
        </p:txBody>
      </p:sp>
      <p:sp>
        <p:nvSpPr>
          <p:cNvPr id="16" name="Text 14"/>
          <p:cNvSpPr/>
          <p:nvPr/>
        </p:nvSpPr>
        <p:spPr>
          <a:xfrm>
            <a:off x="8439912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ao alcance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851392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77072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Ticket médio mais alto é a alavanca que torna a meta confortável.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8: Pós-venda, Escala e Sistemas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Mentoria · S8_Posvenda_Escala</dc:title>
  <dc:subject>PptxGenJS Presentation</dc:subject>
  <dc:creator>RL</dc:creator>
  <cp:lastModifiedBy>RL</cp:lastModifiedBy>
  <cp:revision>1</cp:revision>
  <dcterms:created xsi:type="dcterms:W3CDTF">2026-06-16T10:03:04Z</dcterms:created>
  <dcterms:modified xsi:type="dcterms:W3CDTF">2026-06-16T10:03:04Z</dcterms:modified>
</cp:coreProperties>
</file>