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notesMasterIdLst>
    <p:notesMasterId r:id="rId2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image" Target="../media/image-11-3.png"/><Relationship Id="rId4" Type="http://schemas.openxmlformats.org/officeDocument/2006/relationships/image" Target="../media/image-11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image" Target="../media/image-13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image" Target="../media/image-16-2.png"/><Relationship Id="rId3" Type="http://schemas.openxmlformats.org/officeDocument/2006/relationships/image" Target="../media/image-16-3.png"/><Relationship Id="rId4" Type="http://schemas.openxmlformats.org/officeDocument/2006/relationships/image" Target="../media/image-16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image" Target="../media/image-18-2.png"/><Relationship Id="rId3" Type="http://schemas.openxmlformats.org/officeDocument/2006/relationships/image" Target="../media/image-18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image" Target="../media/image-19-2.png"/><Relationship Id="rId3" Type="http://schemas.openxmlformats.org/officeDocument/2006/relationships/image" Target="../media/image-19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image" Target="../media/image-5-6.png"/><Relationship Id="rId7" Type="http://schemas.openxmlformats.org/officeDocument/2006/relationships/image" Target="../media/image-5-7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3504" y="457200"/>
            <a:ext cx="1371600" cy="1415143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6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SESSÃO 07</a:t>
            </a:r>
            <a:endParaRPr lang="en-US" sz="1500" dirty="0"/>
          </a:p>
        </p:txBody>
      </p:sp>
      <p:sp>
        <p:nvSpPr>
          <p:cNvPr id="4" name="Text 1"/>
          <p:cNvSpPr/>
          <p:nvPr/>
        </p:nvSpPr>
        <p:spPr>
          <a:xfrm>
            <a:off x="603504" y="2724912"/>
            <a:ext cx="1005840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44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Produção</a:t>
            </a:r>
            <a:endParaRPr lang="en-US" sz="4400" dirty="0"/>
          </a:p>
          <a:p>
            <a:pPr indent="0" marL="0">
              <a:lnSpc>
                <a:spcPct val="100000"/>
              </a:lnSpc>
              <a:buNone/>
            </a:pPr>
            <a:r>
              <a:rPr lang="en-US" sz="44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 Entrega</a:t>
            </a:r>
            <a:endParaRPr lang="en-US" sz="4400" dirty="0"/>
          </a:p>
        </p:txBody>
      </p:sp>
      <p:sp>
        <p:nvSpPr>
          <p:cNvPr id="5" name="Text 2"/>
          <p:cNvSpPr/>
          <p:nvPr/>
        </p:nvSpPr>
        <p:spPr>
          <a:xfrm>
            <a:off x="640080" y="4983480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Um workflow que respeita prazos, escala sem te afogar e culmina numa entrega memorável.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6949440" y="3931920"/>
            <a:ext cx="521208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r" indent="0" marL="0">
              <a:buNone/>
            </a:pPr>
            <a:r>
              <a:rPr lang="en-US" sz="12000" b="1" dirty="0">
                <a:solidFill>
                  <a:srgbClr val="EADFD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07</a:t>
            </a:r>
            <a:endParaRPr lang="en-US" sz="12000" dirty="0"/>
          </a:p>
        </p:txBody>
      </p:sp>
      <p:sp>
        <p:nvSpPr>
          <p:cNvPr id="7" name="Shape 4"/>
          <p:cNvSpPr/>
          <p:nvPr/>
        </p:nvSpPr>
        <p:spPr>
          <a:xfrm>
            <a:off x="658368" y="6035040"/>
            <a:ext cx="914400" cy="0"/>
          </a:xfrm>
          <a:prstGeom prst="line">
            <a:avLst/>
          </a:prstGeom>
          <a:noFill/>
          <a:ln w="31750">
            <a:solidFill>
              <a:srgbClr val="B1937E"/>
            </a:solidFill>
            <a:prstDash val="solid"/>
          </a:ln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365760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0" b="1" dirty="0">
                <a:solidFill>
                  <a:srgbClr val="EADFD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</a:t>
            </a:r>
            <a:endParaRPr lang="en-US" sz="15000" dirty="0"/>
          </a:p>
        </p:txBody>
      </p:sp>
      <p:sp>
        <p:nvSpPr>
          <p:cNvPr id="3" name="Text 1"/>
          <p:cNvSpPr/>
          <p:nvPr/>
        </p:nvSpPr>
        <p:spPr>
          <a:xfrm>
            <a:off x="594360" y="306324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PARTE 2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48640" y="3383280"/>
            <a:ext cx="107899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40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Entrega que Marca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94360" y="4983480"/>
            <a:ext cx="9601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Como entregas é tão importante como o que entregas.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7: Produção e Entrega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ALTO IMPACTO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1155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2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Same Day Edit &amp; Relive Wedding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5330952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68680" y="2212848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6081" y="2360249"/>
            <a:ext cx="272125" cy="27212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645920" y="2157984"/>
            <a:ext cx="40507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Same day edit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914400" y="2834640"/>
            <a:ext cx="459943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Um vídeo editado e mostrado na própria festa. Cria um momento mágico e gera partilha imediata.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1920240"/>
            <a:ext cx="5330952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6629400" y="2212848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6801" y="2360249"/>
            <a:ext cx="272125" cy="272125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406640" y="2157984"/>
            <a:ext cx="40507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Relive Wedding</a:t>
            </a:r>
            <a:endParaRPr lang="en-US" sz="1800" dirty="0"/>
          </a:p>
        </p:txBody>
      </p:sp>
      <p:sp>
        <p:nvSpPr>
          <p:cNvPr id="13" name="Text 9"/>
          <p:cNvSpPr/>
          <p:nvPr/>
        </p:nvSpPr>
        <p:spPr>
          <a:xfrm>
            <a:off x="6675120" y="2834640"/>
            <a:ext cx="459943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filme que mantém a emoção viva muito depois. Revisto vezes sem conta ao longo dos anos.</a:t>
            </a:r>
            <a:endParaRPr lang="en-US" sz="1350" dirty="0"/>
          </a:p>
        </p:txBody>
      </p:sp>
      <p:sp>
        <p:nvSpPr>
          <p:cNvPr id="14" name="Shape 10"/>
          <p:cNvSpPr/>
          <p:nvPr/>
        </p:nvSpPr>
        <p:spPr>
          <a:xfrm>
            <a:off x="548640" y="3977640"/>
            <a:ext cx="5330952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868680" y="4270248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081" y="4417649"/>
            <a:ext cx="272125" cy="272125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645920" y="4215384"/>
            <a:ext cx="40507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Geradores de conteúdo</a:t>
            </a:r>
            <a:endParaRPr lang="en-US" sz="1800" dirty="0"/>
          </a:p>
        </p:txBody>
      </p:sp>
      <p:sp>
        <p:nvSpPr>
          <p:cNvPr id="18" name="Text 13"/>
          <p:cNvSpPr/>
          <p:nvPr/>
        </p:nvSpPr>
        <p:spPr>
          <a:xfrm>
            <a:off x="914400" y="4892040"/>
            <a:ext cx="459943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Mais do que serviços, são peças que o casal partilha, atraindo os próximos casais.</a:t>
            </a:r>
            <a:endParaRPr lang="en-US" sz="1350" dirty="0"/>
          </a:p>
        </p:txBody>
      </p:sp>
      <p:sp>
        <p:nvSpPr>
          <p:cNvPr id="19" name="Shape 14"/>
          <p:cNvSpPr/>
          <p:nvPr/>
        </p:nvSpPr>
        <p:spPr>
          <a:xfrm>
            <a:off x="6309360" y="3977640"/>
            <a:ext cx="5330952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6629400" y="4270248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6801" y="4417649"/>
            <a:ext cx="272125" cy="272125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406640" y="4215384"/>
            <a:ext cx="40507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Justificam o premium</a:t>
            </a:r>
            <a:endParaRPr lang="en-US" sz="1800" dirty="0"/>
          </a:p>
        </p:txBody>
      </p:sp>
      <p:sp>
        <p:nvSpPr>
          <p:cNvPr id="23" name="Text 17"/>
          <p:cNvSpPr/>
          <p:nvPr/>
        </p:nvSpPr>
        <p:spPr>
          <a:xfrm>
            <a:off x="6675120" y="4892040"/>
            <a:ext cx="459943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Entregáveis de impacto sustentam um preço mais alto e diferenciam-te da concorrência.</a:t>
            </a:r>
            <a:endParaRPr lang="en-US" sz="1350" dirty="0"/>
          </a:p>
        </p:txBody>
      </p:sp>
      <p:sp>
        <p:nvSpPr>
          <p:cNvPr id="24" name="Shape 18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25" name="Text 19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7: Produção e Entrega</a:t>
            </a:r>
            <a:endParaRPr lang="en-US" sz="900" dirty="0"/>
          </a:p>
        </p:txBody>
      </p:sp>
      <p:sp>
        <p:nvSpPr>
          <p:cNvPr id="26" name="Text 20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DETALHE QUE MUITOS ESQUECEM</a:t>
            </a:r>
            <a:endParaRPr lang="en-US" sz="1200" dirty="0"/>
          </a:p>
        </p:txBody>
      </p:sp>
      <p:sp>
        <p:nvSpPr>
          <p:cNvPr id="3" name="Shape 1"/>
          <p:cNvSpPr/>
          <p:nvPr/>
        </p:nvSpPr>
        <p:spPr>
          <a:xfrm>
            <a:off x="548640" y="2011680"/>
            <a:ext cx="777240" cy="777240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0722" y="2213762"/>
            <a:ext cx="373075" cy="37307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8640" y="2926080"/>
            <a:ext cx="1097280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2800" b="1" i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Como entregas transforma um download de ficheiros num momento que nunca esquecem.</a:t>
            </a:r>
            <a:endParaRPr lang="en-US" sz="2800" dirty="0"/>
          </a:p>
        </p:txBody>
      </p:sp>
      <p:sp>
        <p:nvSpPr>
          <p:cNvPr id="6" name="Text 3"/>
          <p:cNvSpPr/>
          <p:nvPr/>
        </p:nvSpPr>
        <p:spPr>
          <a:xfrm>
            <a:off x="566928" y="5029200"/>
            <a:ext cx="10058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resultado é o mesmo; a memória, não. Uma entrega encenada, uma sessão de visualização, uma caixa premium, uma apresentação no portal, fecha o ciclo em emoção.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7: Produção e Entrega</a:t>
            </a:r>
            <a:endParaRPr lang="en-US" sz="900" dirty="0"/>
          </a:p>
        </p:txBody>
      </p:sp>
      <p:sp>
        <p:nvSpPr>
          <p:cNvPr id="9" name="Text 6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FECHO EMOCIONAL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1155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2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 momento de revelação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11091672" cy="1325880"/>
          </a:xfrm>
          <a:prstGeom prst="roundRect">
            <a:avLst>
              <a:gd name="adj" fmla="val 6897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14400" y="229971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1801" y="2447117"/>
            <a:ext cx="272125" cy="27212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783080" y="2066544"/>
            <a:ext cx="27432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Sessão de visualização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4663440" y="2011680"/>
            <a:ext cx="66751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Mostrar o filme ou o álbum em pessoa, no momento certo, multiplica o impacto emocional.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548640" y="3429000"/>
            <a:ext cx="11091672" cy="1325880"/>
          </a:xfrm>
          <a:prstGeom prst="roundRect">
            <a:avLst>
              <a:gd name="adj" fmla="val 6897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914400" y="380847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1801" y="3955877"/>
            <a:ext cx="272125" cy="272125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783080" y="3575304"/>
            <a:ext cx="27432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Entrega física premium</a:t>
            </a:r>
            <a:endParaRPr lang="en-US" sz="1900" dirty="0"/>
          </a:p>
        </p:txBody>
      </p:sp>
      <p:sp>
        <p:nvSpPr>
          <p:cNvPr id="13" name="Text 9"/>
          <p:cNvSpPr/>
          <p:nvPr/>
        </p:nvSpPr>
        <p:spPr>
          <a:xfrm>
            <a:off x="4663440" y="3520440"/>
            <a:ext cx="66751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Uma caixa, uma pen gravada, uma impressão. O objeto torna a memória tangível.</a:t>
            </a:r>
            <a:endParaRPr lang="en-US" sz="1400" dirty="0"/>
          </a:p>
        </p:txBody>
      </p:sp>
      <p:sp>
        <p:nvSpPr>
          <p:cNvPr id="14" name="Shape 10"/>
          <p:cNvSpPr/>
          <p:nvPr/>
        </p:nvSpPr>
        <p:spPr>
          <a:xfrm>
            <a:off x="548640" y="4937760"/>
            <a:ext cx="11091672" cy="1325880"/>
          </a:xfrm>
          <a:prstGeom prst="roundRect">
            <a:avLst>
              <a:gd name="adj" fmla="val 6897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914400" y="531723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1801" y="5464637"/>
            <a:ext cx="272125" cy="272125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783080" y="5084064"/>
            <a:ext cx="27432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Apresentação cuidada</a:t>
            </a:r>
            <a:endParaRPr lang="en-US" sz="1900" dirty="0"/>
          </a:p>
        </p:txBody>
      </p:sp>
      <p:sp>
        <p:nvSpPr>
          <p:cNvPr id="18" name="Text 13"/>
          <p:cNvSpPr/>
          <p:nvPr/>
        </p:nvSpPr>
        <p:spPr>
          <a:xfrm>
            <a:off x="4663440" y="5029200"/>
            <a:ext cx="66751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Mesmo no digital, revelar com cuidado no portal supera um link seco com ficheiros.</a:t>
            </a:r>
            <a:endParaRPr lang="en-US" sz="1400" dirty="0"/>
          </a:p>
        </p:txBody>
      </p:sp>
      <p:sp>
        <p:nvSpPr>
          <p:cNvPr id="19" name="Shape 14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20" name="Text 15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7: Produção e Entrega</a:t>
            </a:r>
            <a:endParaRPr lang="en-US" sz="900" dirty="0"/>
          </a:p>
        </p:txBody>
      </p:sp>
      <p:sp>
        <p:nvSpPr>
          <p:cNvPr id="21" name="Text 16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EFE7D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ÚLTIMA IMPRESSÃO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1155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4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Entrega encenada vs. ficheiros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1874520"/>
            <a:ext cx="5330952" cy="411480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9525">
            <a:solidFill>
              <a:srgbClr val="8A7E72">
                <a:alpha val="5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868680" y="2103120"/>
            <a:ext cx="46908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DOWNLOAD SECO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868680" y="2514600"/>
            <a:ext cx="4690872" cy="3246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600"/>
              </a:spcAft>
              <a:buNone/>
            </a:pPr>
            <a:r>
              <a:rPr lang="en-US" sz="1600" b="1" i="1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“Aqui está o link dos ficheiros.”</a:t>
            </a:r>
            <a:endParaRPr lang="en-US" sz="16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5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Funcional, mas frio.</a:t>
            </a:r>
            <a:endParaRPr lang="en-US" sz="16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5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 emoção, sem história.</a:t>
            </a:r>
            <a:endParaRPr lang="en-US" sz="1600" dirty="0"/>
          </a:p>
          <a:p>
            <a:pPr indent="0" marL="0">
              <a:buNone/>
            </a:pPr>
            <a:r>
              <a:rPr lang="en-US" sz="1400" i="1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Uma transação que acaba ali.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6309360" y="1874520"/>
            <a:ext cx="5330952" cy="4114800"/>
          </a:xfrm>
          <a:prstGeom prst="roundRect">
            <a:avLst>
              <a:gd name="adj" fmla="val 2222"/>
            </a:avLst>
          </a:prstGeom>
          <a:solidFill>
            <a:srgbClr val="EADFD0"/>
          </a:solidFill>
          <a:ln w="19050">
            <a:solidFill>
              <a:srgbClr val="B1937E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6629400" y="2103120"/>
            <a:ext cx="46908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REVELAÇÃO ENCENADA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6629400" y="2514600"/>
            <a:ext cx="4690872" cy="3246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600"/>
              </a:spcAft>
              <a:buNone/>
            </a:pPr>
            <a:r>
              <a:rPr lang="en-US" sz="1600" b="1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Sessão de visualização + caixa premium</a:t>
            </a:r>
            <a:endParaRPr lang="en-US" sz="16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500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casal volta a emocionar-se.</a:t>
            </a:r>
            <a:endParaRPr lang="en-US" sz="16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500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Cria uma história para contar.</a:t>
            </a:r>
            <a:endParaRPr lang="en-US" sz="1600" dirty="0"/>
          </a:p>
          <a:p>
            <a:pPr indent="0" marL="0">
              <a:buNone/>
            </a:pPr>
            <a:r>
              <a:rPr lang="en-US" sz="1400" i="1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última impressão é a que mais marca.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7: Produção e Entrega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RETORNO DA ENTREGA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1155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2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Uma boa entrega trabalha por ti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965960"/>
            <a:ext cx="3337560" cy="3657600"/>
          </a:xfrm>
          <a:prstGeom prst="roundRect">
            <a:avLst>
              <a:gd name="adj" fmla="val 2740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685800" y="2286000"/>
            <a:ext cx="30632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+</a:t>
            </a:r>
            <a:endParaRPr lang="en-US" sz="4600" dirty="0"/>
          </a:p>
        </p:txBody>
      </p:sp>
      <p:sp>
        <p:nvSpPr>
          <p:cNvPr id="6" name="Text 4"/>
          <p:cNvSpPr/>
          <p:nvPr/>
        </p:nvSpPr>
        <p:spPr>
          <a:xfrm>
            <a:off x="685800" y="3401568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partilhas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1097280" y="3886200"/>
            <a:ext cx="2240280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023360"/>
            <a:ext cx="27889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Uma entrega emocional gera partilha espontânea, alcance que não se compra.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425696" y="1965960"/>
            <a:ext cx="3337560" cy="3657600"/>
          </a:xfrm>
          <a:prstGeom prst="roundRect">
            <a:avLst>
              <a:gd name="adj" fmla="val 2740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4562856" y="2286000"/>
            <a:ext cx="30632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9A7B6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+</a:t>
            </a:r>
            <a:endParaRPr lang="en-US" sz="4600" dirty="0"/>
          </a:p>
        </p:txBody>
      </p:sp>
      <p:sp>
        <p:nvSpPr>
          <p:cNvPr id="11" name="Text 9"/>
          <p:cNvSpPr/>
          <p:nvPr/>
        </p:nvSpPr>
        <p:spPr>
          <a:xfrm>
            <a:off x="4562856" y="3401568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referências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4974336" y="3886200"/>
            <a:ext cx="2240280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700016" y="4023360"/>
            <a:ext cx="27889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casal encantado na entrega é o casal que recomenda no mês seguinte.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8302752" y="1965960"/>
            <a:ext cx="3337560" cy="3657600"/>
          </a:xfrm>
          <a:prstGeom prst="roundRect">
            <a:avLst>
              <a:gd name="adj" fmla="val 2740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8439912" y="2286000"/>
            <a:ext cx="30632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9A7B6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+</a:t>
            </a:r>
            <a:endParaRPr lang="en-US" sz="4600" dirty="0"/>
          </a:p>
        </p:txBody>
      </p:sp>
      <p:sp>
        <p:nvSpPr>
          <p:cNvPr id="16" name="Text 14"/>
          <p:cNvSpPr/>
          <p:nvPr/>
        </p:nvSpPr>
        <p:spPr>
          <a:xfrm>
            <a:off x="8439912" y="3401568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testemunhos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8851392" y="3886200"/>
            <a:ext cx="2240280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577072" y="4023360"/>
            <a:ext cx="27889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pico emocional da revelação é o momento perfeito para pedir um testemunho.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7: Produção e Entrega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ANTES DE AVANÇAR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1155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2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Erros comuns na produção e entrega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5330952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68680" y="2212848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6081" y="2360249"/>
            <a:ext cx="272125" cy="27212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645920" y="2157984"/>
            <a:ext cx="40507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Editar sem sistema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914400" y="2834640"/>
            <a:ext cx="459943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 workflow, cada casamento é uma luta nova e a qualidade oscila.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1920240"/>
            <a:ext cx="5330952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6629400" y="2212848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6801" y="2360249"/>
            <a:ext cx="272125" cy="272125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406640" y="2157984"/>
            <a:ext cx="40507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Prometer prazos irrealistas</a:t>
            </a:r>
            <a:endParaRPr lang="en-US" sz="1800" dirty="0"/>
          </a:p>
        </p:txBody>
      </p:sp>
      <p:sp>
        <p:nvSpPr>
          <p:cNvPr id="13" name="Text 9"/>
          <p:cNvSpPr/>
          <p:nvPr/>
        </p:nvSpPr>
        <p:spPr>
          <a:xfrm>
            <a:off x="6675120" y="2834640"/>
            <a:ext cx="459943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Falhar prazos destrói a confiança que o resto da experiência construiu.</a:t>
            </a:r>
            <a:endParaRPr lang="en-US" sz="1350" dirty="0"/>
          </a:p>
        </p:txBody>
      </p:sp>
      <p:sp>
        <p:nvSpPr>
          <p:cNvPr id="14" name="Shape 10"/>
          <p:cNvSpPr/>
          <p:nvPr/>
        </p:nvSpPr>
        <p:spPr>
          <a:xfrm>
            <a:off x="548640" y="3977640"/>
            <a:ext cx="5330952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868680" y="4270248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081" y="4417649"/>
            <a:ext cx="272125" cy="272125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645920" y="4215384"/>
            <a:ext cx="40507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Bastidores desorganizados</a:t>
            </a:r>
            <a:endParaRPr lang="en-US" sz="1800" dirty="0"/>
          </a:p>
        </p:txBody>
      </p:sp>
      <p:sp>
        <p:nvSpPr>
          <p:cNvPr id="18" name="Text 13"/>
          <p:cNvSpPr/>
          <p:nvPr/>
        </p:nvSpPr>
        <p:spPr>
          <a:xfrm>
            <a:off x="914400" y="4892040"/>
            <a:ext cx="459943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 nomenclatura e backups, o volume vira caos e risco de perder trabalho.</a:t>
            </a:r>
            <a:endParaRPr lang="en-US" sz="1350" dirty="0"/>
          </a:p>
        </p:txBody>
      </p:sp>
      <p:sp>
        <p:nvSpPr>
          <p:cNvPr id="19" name="Shape 14"/>
          <p:cNvSpPr/>
          <p:nvPr/>
        </p:nvSpPr>
        <p:spPr>
          <a:xfrm>
            <a:off x="6309360" y="3977640"/>
            <a:ext cx="5330952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6629400" y="4270248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6801" y="4417649"/>
            <a:ext cx="272125" cy="272125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406640" y="4215384"/>
            <a:ext cx="40507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Entregar sem ritual</a:t>
            </a:r>
            <a:endParaRPr lang="en-US" sz="1800" dirty="0"/>
          </a:p>
        </p:txBody>
      </p:sp>
      <p:sp>
        <p:nvSpPr>
          <p:cNvPr id="23" name="Text 17"/>
          <p:cNvSpPr/>
          <p:nvPr/>
        </p:nvSpPr>
        <p:spPr>
          <a:xfrm>
            <a:off x="6675120" y="4892040"/>
            <a:ext cx="459943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Um link seco desperdiça o momento mais emocional de toda a experiência.</a:t>
            </a:r>
            <a:endParaRPr lang="en-US" sz="1350" dirty="0"/>
          </a:p>
        </p:txBody>
      </p:sp>
      <p:sp>
        <p:nvSpPr>
          <p:cNvPr id="24" name="Shape 18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25" name="Text 19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7: Produção e Entrega</a:t>
            </a:r>
            <a:endParaRPr lang="en-US" sz="900" dirty="0"/>
          </a:p>
        </p:txBody>
      </p:sp>
      <p:sp>
        <p:nvSpPr>
          <p:cNvPr id="26" name="Text 20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365760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0" b="1" dirty="0">
                <a:solidFill>
                  <a:srgbClr val="EADFD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</a:t>
            </a:r>
            <a:endParaRPr lang="en-US" sz="15000" dirty="0"/>
          </a:p>
        </p:txBody>
      </p:sp>
      <p:sp>
        <p:nvSpPr>
          <p:cNvPr id="3" name="Text 1"/>
          <p:cNvSpPr/>
          <p:nvPr/>
        </p:nvSpPr>
        <p:spPr>
          <a:xfrm>
            <a:off x="594360" y="306324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MÃOS À OBRA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48640" y="3383280"/>
            <a:ext cx="107899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40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 Trabalho desta Semana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94360" y="4983480"/>
            <a:ext cx="9601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Sistematiza a produção e desenha a tua entrega.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7: Produção e Entrega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TRABALHO DESTA SEMANA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1155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4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Três peças, entrega memorável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11091672" cy="1280160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777240" y="1920240"/>
            <a:ext cx="8686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3600" dirty="0"/>
          </a:p>
        </p:txBody>
      </p:sp>
      <p:sp>
        <p:nvSpPr>
          <p:cNvPr id="6" name="Shape 4"/>
          <p:cNvSpPr/>
          <p:nvPr/>
        </p:nvSpPr>
        <p:spPr>
          <a:xfrm>
            <a:off x="1783080" y="227685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30481" y="2424257"/>
            <a:ext cx="272125" cy="272125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2606040" y="2103120"/>
            <a:ext cx="8778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Mapeia o workflow</a:t>
            </a:r>
            <a:endParaRPr lang="en-US" sz="1900" dirty="0"/>
          </a:p>
        </p:txBody>
      </p:sp>
      <p:sp>
        <p:nvSpPr>
          <p:cNvPr id="9" name="Text 6"/>
          <p:cNvSpPr/>
          <p:nvPr/>
        </p:nvSpPr>
        <p:spPr>
          <a:xfrm>
            <a:off x="2606040" y="2523744"/>
            <a:ext cx="8778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tuas etapas de edição, com responsável e prazo de cada uma, do import à entrega.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548640" y="3337560"/>
            <a:ext cx="11091672" cy="1280160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1" name="Text 8"/>
          <p:cNvSpPr/>
          <p:nvPr/>
        </p:nvSpPr>
        <p:spPr>
          <a:xfrm>
            <a:off x="777240" y="3337560"/>
            <a:ext cx="8686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3600" dirty="0"/>
          </a:p>
        </p:txBody>
      </p:sp>
      <p:sp>
        <p:nvSpPr>
          <p:cNvPr id="12" name="Shape 9"/>
          <p:cNvSpPr/>
          <p:nvPr/>
        </p:nvSpPr>
        <p:spPr>
          <a:xfrm>
            <a:off x="1783080" y="369417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0481" y="3841577"/>
            <a:ext cx="272125" cy="272125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2606040" y="3520440"/>
            <a:ext cx="8778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Define prazos-padrão</a:t>
            </a:r>
            <a:endParaRPr lang="en-US" sz="1900" dirty="0"/>
          </a:p>
        </p:txBody>
      </p:sp>
      <p:sp>
        <p:nvSpPr>
          <p:cNvPr id="15" name="Text 11"/>
          <p:cNvSpPr/>
          <p:nvPr/>
        </p:nvSpPr>
        <p:spPr>
          <a:xfrm>
            <a:off x="2606040" y="3941064"/>
            <a:ext cx="8778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 teus prazos de entrega por tipo de serviço, para comunicar no onboarding.</a:t>
            </a:r>
            <a:endParaRPr lang="en-US" sz="1300" dirty="0"/>
          </a:p>
        </p:txBody>
      </p:sp>
      <p:sp>
        <p:nvSpPr>
          <p:cNvPr id="16" name="Shape 12"/>
          <p:cNvSpPr/>
          <p:nvPr/>
        </p:nvSpPr>
        <p:spPr>
          <a:xfrm>
            <a:off x="548640" y="4754880"/>
            <a:ext cx="11091672" cy="1280160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7" name="Text 13"/>
          <p:cNvSpPr/>
          <p:nvPr/>
        </p:nvSpPr>
        <p:spPr>
          <a:xfrm>
            <a:off x="777240" y="4754880"/>
            <a:ext cx="8686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3600" dirty="0"/>
          </a:p>
        </p:txBody>
      </p:sp>
      <p:sp>
        <p:nvSpPr>
          <p:cNvPr id="18" name="Shape 14"/>
          <p:cNvSpPr/>
          <p:nvPr/>
        </p:nvSpPr>
        <p:spPr>
          <a:xfrm>
            <a:off x="1783080" y="511149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0481" y="5258897"/>
            <a:ext cx="272125" cy="272125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2606040" y="4937760"/>
            <a:ext cx="8778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Desenha a revelação</a:t>
            </a:r>
            <a:endParaRPr lang="en-US" sz="1900" dirty="0"/>
          </a:p>
        </p:txBody>
      </p:sp>
      <p:sp>
        <p:nvSpPr>
          <p:cNvPr id="21" name="Text 16"/>
          <p:cNvSpPr/>
          <p:nvPr/>
        </p:nvSpPr>
        <p:spPr>
          <a:xfrm>
            <a:off x="2606040" y="5358384"/>
            <a:ext cx="8778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teu momento de entrega: como, onde e com que ritual revelas o trabalho.</a:t>
            </a:r>
            <a:endParaRPr lang="en-US" sz="1300" dirty="0"/>
          </a:p>
        </p:txBody>
      </p:sp>
      <p:sp>
        <p:nvSpPr>
          <p:cNvPr id="22" name="Shape 17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23" name="Text 18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7: Produção e Entrega</a:t>
            </a:r>
            <a:endParaRPr lang="en-US" sz="900" dirty="0"/>
          </a:p>
        </p:txBody>
      </p:sp>
      <p:sp>
        <p:nvSpPr>
          <p:cNvPr id="24" name="Text 19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EFE7D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ENTREGÁVEL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1155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2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 que trazes à próxima sessão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11091672" cy="2834640"/>
          </a:xfrm>
          <a:prstGeom prst="roundRect">
            <a:avLst>
              <a:gd name="adj" fmla="val 3226"/>
            </a:avLst>
          </a:prstGeom>
          <a:solidFill>
            <a:srgbClr val="FFFFFF"/>
          </a:solidFill>
          <a:ln w="19050">
            <a:solidFill>
              <a:srgbClr val="B1937E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914400" y="2194560"/>
            <a:ext cx="1005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Sistema de Produção e Entrega</a:t>
            </a:r>
            <a:endParaRPr lang="en-US" sz="2300" dirty="0"/>
          </a:p>
        </p:txBody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" y="2962656"/>
            <a:ext cx="365760" cy="36576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463040" y="2926080"/>
            <a:ext cx="9875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Workflow de edição documentado, com etapas e prazos</a:t>
            </a:r>
            <a:endParaRPr lang="en-US" sz="155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3529584"/>
            <a:ext cx="365760" cy="36576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463040" y="3493008"/>
            <a:ext cx="9875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Prazos-padrão de entrega por tipo de serviço</a:t>
            </a:r>
            <a:endParaRPr lang="en-US" sz="15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4096512"/>
            <a:ext cx="365760" cy="36576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463040" y="4059936"/>
            <a:ext cx="9875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Ritual de entrega/momento de revelação definido</a:t>
            </a:r>
            <a:endParaRPr lang="en-US" sz="1550" dirty="0"/>
          </a:p>
        </p:txBody>
      </p:sp>
      <p:sp>
        <p:nvSpPr>
          <p:cNvPr id="12" name="Text 7"/>
          <p:cNvSpPr/>
          <p:nvPr/>
        </p:nvSpPr>
        <p:spPr>
          <a:xfrm>
            <a:off x="548640" y="5029200"/>
            <a:ext cx="1109167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i="1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Tens o sistema que entrega com qualidade e emoção. Falta tornar os 100k repetíveis ano após ano.</a:t>
            </a:r>
            <a:endParaRPr lang="en-US" sz="1500" dirty="0"/>
          </a:p>
        </p:txBody>
      </p:sp>
      <p:sp>
        <p:nvSpPr>
          <p:cNvPr id="13" name="Shape 8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14" name="Text 9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7: Produção e Entrega</a:t>
            </a:r>
            <a:endParaRPr lang="en-US" sz="900" dirty="0"/>
          </a:p>
        </p:txBody>
      </p:sp>
      <p:sp>
        <p:nvSpPr>
          <p:cNvPr id="15" name="Text 10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QUE RESOLVEMOS HOJE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1155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6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Do caos ao sistema, ao uau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548640" y="1828800"/>
            <a:ext cx="11091672" cy="960120"/>
          </a:xfrm>
          <a:prstGeom prst="roundRect">
            <a:avLst>
              <a:gd name="adj" fmla="val 9524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68680" y="202539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6081" y="2172797"/>
            <a:ext cx="272125" cy="27212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691640" y="1828800"/>
            <a:ext cx="8229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2800" dirty="0"/>
          </a:p>
        </p:txBody>
      </p:sp>
      <p:sp>
        <p:nvSpPr>
          <p:cNvPr id="8" name="Text 5"/>
          <p:cNvSpPr/>
          <p:nvPr/>
        </p:nvSpPr>
        <p:spPr>
          <a:xfrm>
            <a:off x="2514600" y="1956816"/>
            <a:ext cx="8778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Workflow que escala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2514600" y="2304288"/>
            <a:ext cx="8778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etapas que mantêm a qualidade quando o volume sobe.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548640" y="2926080"/>
            <a:ext cx="11091672" cy="960120"/>
          </a:xfrm>
          <a:prstGeom prst="roundRect">
            <a:avLst>
              <a:gd name="adj" fmla="val 9524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868680" y="312267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081" y="3270077"/>
            <a:ext cx="272125" cy="272125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1691640" y="2926080"/>
            <a:ext cx="8229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2800" dirty="0"/>
          </a:p>
        </p:txBody>
      </p:sp>
      <p:sp>
        <p:nvSpPr>
          <p:cNvPr id="14" name="Text 10"/>
          <p:cNvSpPr/>
          <p:nvPr/>
        </p:nvSpPr>
        <p:spPr>
          <a:xfrm>
            <a:off x="2514600" y="3054096"/>
            <a:ext cx="8778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Prazos e expectativas</a:t>
            </a:r>
            <a:endParaRPr lang="en-US" sz="1800" dirty="0"/>
          </a:p>
        </p:txBody>
      </p:sp>
      <p:sp>
        <p:nvSpPr>
          <p:cNvPr id="15" name="Text 11"/>
          <p:cNvSpPr/>
          <p:nvPr/>
        </p:nvSpPr>
        <p:spPr>
          <a:xfrm>
            <a:off x="2514600" y="3401568"/>
            <a:ext cx="8778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Prometer realista e cumprir gera mais confiança que prometer rápido.</a:t>
            </a:r>
            <a:endParaRPr lang="en-US" sz="1300" dirty="0"/>
          </a:p>
        </p:txBody>
      </p:sp>
      <p:sp>
        <p:nvSpPr>
          <p:cNvPr id="16" name="Shape 12"/>
          <p:cNvSpPr/>
          <p:nvPr/>
        </p:nvSpPr>
        <p:spPr>
          <a:xfrm>
            <a:off x="548640" y="4023360"/>
            <a:ext cx="11091672" cy="960120"/>
          </a:xfrm>
          <a:prstGeom prst="roundRect">
            <a:avLst>
              <a:gd name="adj" fmla="val 9524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7" name="Shape 13"/>
          <p:cNvSpPr/>
          <p:nvPr/>
        </p:nvSpPr>
        <p:spPr>
          <a:xfrm>
            <a:off x="868680" y="421995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081" y="4367357"/>
            <a:ext cx="272125" cy="272125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1691640" y="4023360"/>
            <a:ext cx="8229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2800" dirty="0"/>
          </a:p>
        </p:txBody>
      </p:sp>
      <p:sp>
        <p:nvSpPr>
          <p:cNvPr id="20" name="Text 15"/>
          <p:cNvSpPr/>
          <p:nvPr/>
        </p:nvSpPr>
        <p:spPr>
          <a:xfrm>
            <a:off x="2514600" y="4151376"/>
            <a:ext cx="8778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Entregáveis de impacto</a:t>
            </a:r>
            <a:endParaRPr lang="en-US" sz="1800" dirty="0"/>
          </a:p>
        </p:txBody>
      </p:sp>
      <p:sp>
        <p:nvSpPr>
          <p:cNvPr id="21" name="Text 16"/>
          <p:cNvSpPr/>
          <p:nvPr/>
        </p:nvSpPr>
        <p:spPr>
          <a:xfrm>
            <a:off x="2514600" y="4498848"/>
            <a:ext cx="8778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day edit e Relive Wedding que justificam o premium.</a:t>
            </a:r>
            <a:endParaRPr lang="en-US" sz="1300" dirty="0"/>
          </a:p>
        </p:txBody>
      </p:sp>
      <p:sp>
        <p:nvSpPr>
          <p:cNvPr id="22" name="Shape 17"/>
          <p:cNvSpPr/>
          <p:nvPr/>
        </p:nvSpPr>
        <p:spPr>
          <a:xfrm>
            <a:off x="548640" y="5120640"/>
            <a:ext cx="11091672" cy="960120"/>
          </a:xfrm>
          <a:prstGeom prst="roundRect">
            <a:avLst>
              <a:gd name="adj" fmla="val 9524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23" name="Shape 18"/>
          <p:cNvSpPr/>
          <p:nvPr/>
        </p:nvSpPr>
        <p:spPr>
          <a:xfrm>
            <a:off x="868680" y="531723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24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6081" y="5464637"/>
            <a:ext cx="272125" cy="272125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1691640" y="5120640"/>
            <a:ext cx="8229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2800" dirty="0"/>
          </a:p>
        </p:txBody>
      </p:sp>
      <p:sp>
        <p:nvSpPr>
          <p:cNvPr id="26" name="Text 20"/>
          <p:cNvSpPr/>
          <p:nvPr/>
        </p:nvSpPr>
        <p:spPr>
          <a:xfrm>
            <a:off x="2514600" y="5248656"/>
            <a:ext cx="8778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momento de revelação</a:t>
            </a:r>
            <a:endParaRPr lang="en-US" sz="1800" dirty="0"/>
          </a:p>
        </p:txBody>
      </p:sp>
      <p:sp>
        <p:nvSpPr>
          <p:cNvPr id="27" name="Text 21"/>
          <p:cNvSpPr/>
          <p:nvPr/>
        </p:nvSpPr>
        <p:spPr>
          <a:xfrm>
            <a:off x="2514600" y="5596128"/>
            <a:ext cx="8778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Como entregas marca tanto como o que entregas.</a:t>
            </a:r>
            <a:endParaRPr lang="en-US" sz="1300" dirty="0"/>
          </a:p>
        </p:txBody>
      </p:sp>
      <p:sp>
        <p:nvSpPr>
          <p:cNvPr id="28" name="Shape 22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29" name="Text 23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7: Produção e Entrega</a:t>
            </a:r>
            <a:endParaRPr lang="en-US" sz="900" dirty="0"/>
          </a:p>
        </p:txBody>
      </p:sp>
      <p:sp>
        <p:nvSpPr>
          <p:cNvPr id="30" name="Text 24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10312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5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PRÓXIMA SESSÃO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603504" y="2514600"/>
            <a:ext cx="1051560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38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Sessão 08: Pós-venda,</a:t>
            </a:r>
            <a:endParaRPr lang="en-US" sz="3800" dirty="0"/>
          </a:p>
          <a:p>
            <a:pPr indent="0" marL="0">
              <a:lnSpc>
                <a:spcPct val="100000"/>
              </a:lnSpc>
              <a:buNone/>
            </a:pPr>
            <a:r>
              <a:rPr lang="en-US" sz="38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Escala e Sistemas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640080" y="4251960"/>
            <a:ext cx="91440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 sistemas que tornam os 100k repetíveis: pós-venda, upsells, reservas antecipadas e métricas.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658368" y="5120640"/>
            <a:ext cx="914400" cy="0"/>
          </a:xfrm>
          <a:prstGeom prst="line">
            <a:avLst/>
          </a:prstGeom>
          <a:noFill/>
          <a:ln w="31750">
            <a:solidFill>
              <a:srgbClr val="B1937E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0080" y="502920"/>
            <a:ext cx="1280160" cy="1320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365760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0" b="1" dirty="0">
                <a:solidFill>
                  <a:srgbClr val="EADFD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</a:t>
            </a:r>
            <a:endParaRPr lang="en-US" sz="15000" dirty="0"/>
          </a:p>
        </p:txBody>
      </p:sp>
      <p:sp>
        <p:nvSpPr>
          <p:cNvPr id="3" name="Text 1"/>
          <p:cNvSpPr/>
          <p:nvPr/>
        </p:nvSpPr>
        <p:spPr>
          <a:xfrm>
            <a:off x="594360" y="306324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PARTE 1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48640" y="3383280"/>
            <a:ext cx="107899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40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Workflow que Escala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94360" y="4983480"/>
            <a:ext cx="9601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Aos 25 casamentos por ano, o caos é o que te impede de crescer.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7: Produção e Entrega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LIMITE INVISÍVEL</a:t>
            </a:r>
            <a:endParaRPr lang="en-US" sz="1200" dirty="0"/>
          </a:p>
        </p:txBody>
      </p:sp>
      <p:sp>
        <p:nvSpPr>
          <p:cNvPr id="3" name="Shape 1"/>
          <p:cNvSpPr/>
          <p:nvPr/>
        </p:nvSpPr>
        <p:spPr>
          <a:xfrm>
            <a:off x="548640" y="2011680"/>
            <a:ext cx="777240" cy="777240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0722" y="2213762"/>
            <a:ext cx="373075" cy="37307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8640" y="2926080"/>
            <a:ext cx="1097280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2800" b="1" i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Sistema é o que separa quem fatura 100k de quem trabalha 100 horas.</a:t>
            </a:r>
            <a:endParaRPr lang="en-US" sz="2800" dirty="0"/>
          </a:p>
        </p:txBody>
      </p:sp>
      <p:sp>
        <p:nvSpPr>
          <p:cNvPr id="6" name="Text 3"/>
          <p:cNvSpPr/>
          <p:nvPr/>
        </p:nvSpPr>
        <p:spPr>
          <a:xfrm>
            <a:off x="566928" y="5029200"/>
            <a:ext cx="10058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edição artesanal e desorganizada funciona com poucos casamentos. Ao escalar, transforma-se no teto que te prende. O sistema liberta tempo e mantém a qualidade constante.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7: Produção e Entrega</a:t>
            </a:r>
            <a:endParaRPr lang="en-US" sz="900" dirty="0"/>
          </a:p>
        </p:txBody>
      </p:sp>
      <p:sp>
        <p:nvSpPr>
          <p:cNvPr id="9" name="Text 6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ETAPAS CLARAS, PRAZOS CLAROS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1155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0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As 5 etapas do workflow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50012" y="2331720"/>
            <a:ext cx="2615184" cy="2743200"/>
          </a:xfrm>
          <a:prstGeom prst="roundRect">
            <a:avLst>
              <a:gd name="adj" fmla="val 3497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1446124" y="2651760"/>
            <a:ext cx="822960" cy="822960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60093" y="2865730"/>
            <a:ext cx="395021" cy="395021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732892" y="3657600"/>
            <a:ext cx="224942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Importar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778612" y="4206240"/>
            <a:ext cx="2157984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Backup imediato e organização de ficheiros desde o minuto zero.</a:t>
            </a:r>
            <a:endParaRPr lang="en-US" sz="1250" dirty="0"/>
          </a:p>
        </p:txBody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0332" y="3017520"/>
            <a:ext cx="274320" cy="274320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3375508" y="2331720"/>
            <a:ext cx="2615184" cy="2743200"/>
          </a:xfrm>
          <a:prstGeom prst="roundRect">
            <a:avLst>
              <a:gd name="adj" fmla="val 3497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1" name="Shape 7"/>
          <p:cNvSpPr/>
          <p:nvPr/>
        </p:nvSpPr>
        <p:spPr>
          <a:xfrm>
            <a:off x="4271620" y="2651760"/>
            <a:ext cx="822960" cy="822960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5589" y="2865730"/>
            <a:ext cx="395021" cy="395021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3558388" y="3657600"/>
            <a:ext cx="224942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Selecionar</a:t>
            </a:r>
            <a:endParaRPr lang="en-US" sz="1700" dirty="0"/>
          </a:p>
        </p:txBody>
      </p:sp>
      <p:sp>
        <p:nvSpPr>
          <p:cNvPr id="14" name="Text 9"/>
          <p:cNvSpPr/>
          <p:nvPr/>
        </p:nvSpPr>
        <p:spPr>
          <a:xfrm>
            <a:off x="3604108" y="4206240"/>
            <a:ext cx="2157984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Triar o material. Decisões rápidas com critério definido.</a:t>
            </a:r>
            <a:endParaRPr lang="en-US" sz="1250" dirty="0"/>
          </a:p>
        </p:txBody>
      </p:sp>
      <p:pic>
        <p:nvPicPr>
          <p:cNvPr id="1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35828" y="3017520"/>
            <a:ext cx="274320" cy="274320"/>
          </a:xfrm>
          <a:prstGeom prst="rect">
            <a:avLst/>
          </a:prstGeom>
        </p:spPr>
      </p:pic>
      <p:sp>
        <p:nvSpPr>
          <p:cNvPr id="16" name="Shape 10"/>
          <p:cNvSpPr/>
          <p:nvPr/>
        </p:nvSpPr>
        <p:spPr>
          <a:xfrm>
            <a:off x="6201004" y="2331720"/>
            <a:ext cx="2615184" cy="2743200"/>
          </a:xfrm>
          <a:prstGeom prst="roundRect">
            <a:avLst>
              <a:gd name="adj" fmla="val 3497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7" name="Shape 11"/>
          <p:cNvSpPr/>
          <p:nvPr/>
        </p:nvSpPr>
        <p:spPr>
          <a:xfrm>
            <a:off x="7097116" y="2651760"/>
            <a:ext cx="822960" cy="822960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8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1085" y="2865730"/>
            <a:ext cx="395021" cy="395021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6383884" y="3657600"/>
            <a:ext cx="224942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Editar</a:t>
            </a:r>
            <a:endParaRPr lang="en-US" sz="1700" dirty="0"/>
          </a:p>
        </p:txBody>
      </p:sp>
      <p:sp>
        <p:nvSpPr>
          <p:cNvPr id="20" name="Text 13"/>
          <p:cNvSpPr/>
          <p:nvPr/>
        </p:nvSpPr>
        <p:spPr>
          <a:xfrm>
            <a:off x="6429604" y="4206240"/>
            <a:ext cx="2157984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trabalho de autor, dentro de um processo repetível.</a:t>
            </a:r>
            <a:endParaRPr lang="en-US" sz="1250" dirty="0"/>
          </a:p>
        </p:txBody>
      </p:sp>
      <p:pic>
        <p:nvPicPr>
          <p:cNvPr id="21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61324" y="3017520"/>
            <a:ext cx="274320" cy="274320"/>
          </a:xfrm>
          <a:prstGeom prst="rect">
            <a:avLst/>
          </a:prstGeom>
        </p:spPr>
      </p:pic>
      <p:sp>
        <p:nvSpPr>
          <p:cNvPr id="22" name="Shape 14"/>
          <p:cNvSpPr/>
          <p:nvPr/>
        </p:nvSpPr>
        <p:spPr>
          <a:xfrm>
            <a:off x="9026500" y="2331720"/>
            <a:ext cx="2615184" cy="2743200"/>
          </a:xfrm>
          <a:prstGeom prst="roundRect">
            <a:avLst>
              <a:gd name="adj" fmla="val 3497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23" name="Shape 15"/>
          <p:cNvSpPr/>
          <p:nvPr/>
        </p:nvSpPr>
        <p:spPr>
          <a:xfrm>
            <a:off x="9922612" y="2651760"/>
            <a:ext cx="822960" cy="822960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24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36581" y="2865730"/>
            <a:ext cx="395021" cy="395021"/>
          </a:xfrm>
          <a:prstGeom prst="rect">
            <a:avLst/>
          </a:prstGeom>
        </p:spPr>
      </p:pic>
      <p:sp>
        <p:nvSpPr>
          <p:cNvPr id="25" name="Text 16"/>
          <p:cNvSpPr/>
          <p:nvPr/>
        </p:nvSpPr>
        <p:spPr>
          <a:xfrm>
            <a:off x="9209380" y="3657600"/>
            <a:ext cx="224942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Rever &amp; entregar</a:t>
            </a:r>
            <a:endParaRPr lang="en-US" sz="1700" dirty="0"/>
          </a:p>
        </p:txBody>
      </p:sp>
      <p:sp>
        <p:nvSpPr>
          <p:cNvPr id="26" name="Text 17"/>
          <p:cNvSpPr/>
          <p:nvPr/>
        </p:nvSpPr>
        <p:spPr>
          <a:xfrm>
            <a:off x="9255100" y="4206240"/>
            <a:ext cx="2157984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Controlo de qualidade e o momento de revelação.</a:t>
            </a:r>
            <a:endParaRPr lang="en-US" sz="1250" dirty="0"/>
          </a:p>
        </p:txBody>
      </p:sp>
      <p:sp>
        <p:nvSpPr>
          <p:cNvPr id="27" name="Text 18"/>
          <p:cNvSpPr/>
          <p:nvPr/>
        </p:nvSpPr>
        <p:spPr>
          <a:xfrm>
            <a:off x="548640" y="5440680"/>
            <a:ext cx="1109167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i="1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Cada etapa com responsável e prazo. O sistema é invisível para o casal, mas garante o resultado.</a:t>
            </a:r>
            <a:endParaRPr lang="en-US" sz="1500" dirty="0"/>
          </a:p>
        </p:txBody>
      </p:sp>
      <p:sp>
        <p:nvSpPr>
          <p:cNvPr id="28" name="Shape 19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29" name="Text 20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7: Produção e Entrega</a:t>
            </a:r>
            <a:endParaRPr lang="en-US" sz="900" dirty="0"/>
          </a:p>
        </p:txBody>
      </p:sp>
      <p:sp>
        <p:nvSpPr>
          <p:cNvPr id="30" name="Text 21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SISTEMA VS. ESFORÇO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1155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2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Porque a organização paga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965960"/>
            <a:ext cx="3337560" cy="3657600"/>
          </a:xfrm>
          <a:prstGeom prst="roundRect">
            <a:avLst>
              <a:gd name="adj" fmla="val 2740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685800" y="2286000"/>
            <a:ext cx="30632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25</a:t>
            </a:r>
            <a:endParaRPr lang="en-US" sz="4600" dirty="0"/>
          </a:p>
        </p:txBody>
      </p:sp>
      <p:sp>
        <p:nvSpPr>
          <p:cNvPr id="6" name="Text 4"/>
          <p:cNvSpPr/>
          <p:nvPr/>
        </p:nvSpPr>
        <p:spPr>
          <a:xfrm>
            <a:off x="685800" y="3401568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casamentos/ano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1097280" y="3886200"/>
            <a:ext cx="2240280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023360"/>
            <a:ext cx="27889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 sistema, são 25 fontes de caos. Com sistema, são 25 entregas previsíveis.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425696" y="1965960"/>
            <a:ext cx="3337560" cy="3657600"/>
          </a:xfrm>
          <a:prstGeom prst="roundRect">
            <a:avLst>
              <a:gd name="adj" fmla="val 2740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4562856" y="2286000"/>
            <a:ext cx="30632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9A7B6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-tempo</a:t>
            </a:r>
            <a:endParaRPr lang="en-US" sz="4600" dirty="0"/>
          </a:p>
        </p:txBody>
      </p:sp>
      <p:sp>
        <p:nvSpPr>
          <p:cNvPr id="11" name="Text 9"/>
          <p:cNvSpPr/>
          <p:nvPr/>
        </p:nvSpPr>
        <p:spPr>
          <a:xfrm>
            <a:off x="4562856" y="3401568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menos horas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4974336" y="3886200"/>
            <a:ext cx="2240280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700016" y="4023360"/>
            <a:ext cx="27889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Um workflow definido corta horas mortas de procura, repetição e retrabalho.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8302752" y="1965960"/>
            <a:ext cx="3337560" cy="3657600"/>
          </a:xfrm>
          <a:prstGeom prst="roundRect">
            <a:avLst>
              <a:gd name="adj" fmla="val 2740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8439912" y="2286000"/>
            <a:ext cx="30632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9A7B6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=qualidade</a:t>
            </a:r>
            <a:endParaRPr lang="en-US" sz="3400" dirty="0"/>
          </a:p>
        </p:txBody>
      </p:sp>
      <p:sp>
        <p:nvSpPr>
          <p:cNvPr id="16" name="Text 14"/>
          <p:cNvSpPr/>
          <p:nvPr/>
        </p:nvSpPr>
        <p:spPr>
          <a:xfrm>
            <a:off x="8439912" y="3401568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constante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8851392" y="3886200"/>
            <a:ext cx="2240280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577072" y="4023360"/>
            <a:ext cx="27889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processo garante que o casamento nº 25 sai tão bem como o nº 1.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7: Produção e Entrega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CONFIANÇA CONSTRÓI-SE ASSIM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1155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2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Gestão de prazos e expectativas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11091672" cy="1325880"/>
          </a:xfrm>
          <a:prstGeom prst="roundRect">
            <a:avLst>
              <a:gd name="adj" fmla="val 6897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14400" y="229971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1801" y="2447117"/>
            <a:ext cx="272125" cy="27212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783080" y="2066544"/>
            <a:ext cx="27432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Promete realista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4663440" y="2011680"/>
            <a:ext cx="66751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Prazos que cumpres geram mais confiança do que prazos rápidos que falhas.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548640" y="3429000"/>
            <a:ext cx="11091672" cy="1325880"/>
          </a:xfrm>
          <a:prstGeom prst="roundRect">
            <a:avLst>
              <a:gd name="adj" fmla="val 6897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914400" y="380847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1801" y="3955877"/>
            <a:ext cx="272125" cy="272125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783080" y="3575304"/>
            <a:ext cx="27432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Comunica no onboarding</a:t>
            </a:r>
            <a:endParaRPr lang="en-US" sz="1900" dirty="0"/>
          </a:p>
        </p:txBody>
      </p:sp>
      <p:sp>
        <p:nvSpPr>
          <p:cNvPr id="13" name="Text 9"/>
          <p:cNvSpPr/>
          <p:nvPr/>
        </p:nvSpPr>
        <p:spPr>
          <a:xfrm>
            <a:off x="4663440" y="3520440"/>
            <a:ext cx="66751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Definir os prazos logo no início elimina a ansiedade do casal e a pressão sobre ti.</a:t>
            </a:r>
            <a:endParaRPr lang="en-US" sz="1400" dirty="0"/>
          </a:p>
        </p:txBody>
      </p:sp>
      <p:sp>
        <p:nvSpPr>
          <p:cNvPr id="14" name="Shape 10"/>
          <p:cNvSpPr/>
          <p:nvPr/>
        </p:nvSpPr>
        <p:spPr>
          <a:xfrm>
            <a:off x="548640" y="4937760"/>
            <a:ext cx="11091672" cy="1325880"/>
          </a:xfrm>
          <a:prstGeom prst="roundRect">
            <a:avLst>
              <a:gd name="adj" fmla="val 6897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914400" y="531723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1801" y="5464637"/>
            <a:ext cx="272125" cy="272125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783080" y="5084064"/>
            <a:ext cx="27432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Gere a expectativa</a:t>
            </a:r>
            <a:endParaRPr lang="en-US" sz="1900" dirty="0"/>
          </a:p>
        </p:txBody>
      </p:sp>
      <p:sp>
        <p:nvSpPr>
          <p:cNvPr id="18" name="Text 13"/>
          <p:cNvSpPr/>
          <p:nvPr/>
        </p:nvSpPr>
        <p:spPr>
          <a:xfrm>
            <a:off x="4663440" y="5029200"/>
            <a:ext cx="66751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segredo não é correr atrás do prazo, é definir bem a expectativa desde o princípio.</a:t>
            </a:r>
            <a:endParaRPr lang="en-US" sz="1400" dirty="0"/>
          </a:p>
        </p:txBody>
      </p:sp>
      <p:sp>
        <p:nvSpPr>
          <p:cNvPr id="19" name="Shape 14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20" name="Text 15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7: Produção e Entrega</a:t>
            </a:r>
            <a:endParaRPr lang="en-US" sz="900" dirty="0"/>
          </a:p>
        </p:txBody>
      </p:sp>
      <p:sp>
        <p:nvSpPr>
          <p:cNvPr id="21" name="Text 16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PRAZOS-PADRÃO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1155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2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 que comunicar ao casal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5330952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68680" y="2212848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6081" y="2360249"/>
            <a:ext cx="272125" cy="27212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645920" y="2157984"/>
            <a:ext cx="40507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Sneak peek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914400" y="2834640"/>
            <a:ext cx="459943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Algumas fotos em poucos dias. Mantém o entusiasmo vivo logo após o casamento.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1920240"/>
            <a:ext cx="5330952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6629400" y="2212848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6801" y="2360249"/>
            <a:ext cx="272125" cy="272125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406640" y="2157984"/>
            <a:ext cx="40507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Galeria completa</a:t>
            </a:r>
            <a:endParaRPr lang="en-US" sz="1800" dirty="0"/>
          </a:p>
        </p:txBody>
      </p:sp>
      <p:sp>
        <p:nvSpPr>
          <p:cNvPr id="13" name="Text 9"/>
          <p:cNvSpPr/>
          <p:nvPr/>
        </p:nvSpPr>
        <p:spPr>
          <a:xfrm>
            <a:off x="6675120" y="2834640"/>
            <a:ext cx="459943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Prazo claro e cumprido para o conjunto de fotos editadas.</a:t>
            </a:r>
            <a:endParaRPr lang="en-US" sz="1350" dirty="0"/>
          </a:p>
        </p:txBody>
      </p:sp>
      <p:sp>
        <p:nvSpPr>
          <p:cNvPr id="14" name="Shape 10"/>
          <p:cNvSpPr/>
          <p:nvPr/>
        </p:nvSpPr>
        <p:spPr>
          <a:xfrm>
            <a:off x="548640" y="3977640"/>
            <a:ext cx="5330952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868680" y="4270248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081" y="4417649"/>
            <a:ext cx="272125" cy="272125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645920" y="4215384"/>
            <a:ext cx="40507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Filme</a:t>
            </a:r>
            <a:endParaRPr lang="en-US" sz="1800" dirty="0"/>
          </a:p>
        </p:txBody>
      </p:sp>
      <p:sp>
        <p:nvSpPr>
          <p:cNvPr id="18" name="Text 13"/>
          <p:cNvSpPr/>
          <p:nvPr/>
        </p:nvSpPr>
        <p:spPr>
          <a:xfrm>
            <a:off x="914400" y="4892040"/>
            <a:ext cx="459943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vídeo final com data definida. Vale a espera, e o casal sabe-o à partida.</a:t>
            </a:r>
            <a:endParaRPr lang="en-US" sz="1350" dirty="0"/>
          </a:p>
        </p:txBody>
      </p:sp>
      <p:sp>
        <p:nvSpPr>
          <p:cNvPr id="19" name="Shape 14"/>
          <p:cNvSpPr/>
          <p:nvPr/>
        </p:nvSpPr>
        <p:spPr>
          <a:xfrm>
            <a:off x="6309360" y="3977640"/>
            <a:ext cx="5330952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6629400" y="4270248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6801" y="4417649"/>
            <a:ext cx="272125" cy="272125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406640" y="4215384"/>
            <a:ext cx="40507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Álbum</a:t>
            </a:r>
            <a:endParaRPr lang="en-US" sz="1800" dirty="0"/>
          </a:p>
        </p:txBody>
      </p:sp>
      <p:sp>
        <p:nvSpPr>
          <p:cNvPr id="23" name="Text 17"/>
          <p:cNvSpPr/>
          <p:nvPr/>
        </p:nvSpPr>
        <p:spPr>
          <a:xfrm>
            <a:off x="6675120" y="4892040"/>
            <a:ext cx="459943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Prazo para provas e versão final, com o casal envolvido na seleção.</a:t>
            </a:r>
            <a:endParaRPr lang="en-US" sz="1350" dirty="0"/>
          </a:p>
        </p:txBody>
      </p:sp>
      <p:sp>
        <p:nvSpPr>
          <p:cNvPr id="24" name="Shape 18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25" name="Text 19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7: Produção e Entrega</a:t>
            </a:r>
            <a:endParaRPr lang="en-US" sz="900" dirty="0"/>
          </a:p>
        </p:txBody>
      </p:sp>
      <p:sp>
        <p:nvSpPr>
          <p:cNvPr id="26" name="Text 20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NOS BASTIDORES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1155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2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Organização que protege a qualidade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11091672" cy="1325880"/>
          </a:xfrm>
          <a:prstGeom prst="roundRect">
            <a:avLst>
              <a:gd name="adj" fmla="val 6897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14400" y="229971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1801" y="2447117"/>
            <a:ext cx="272125" cy="27212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783080" y="2066544"/>
            <a:ext cx="27432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Backups e nomenclatura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4663440" y="2011680"/>
            <a:ext cx="66751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Ficheiros nomeados e copiados de forma sistemática. O caos no volume começa sempre aqui.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548640" y="3429000"/>
            <a:ext cx="11091672" cy="1325880"/>
          </a:xfrm>
          <a:prstGeom prst="roundRect">
            <a:avLst>
              <a:gd name="adj" fmla="val 6897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914400" y="380847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1801" y="3955877"/>
            <a:ext cx="272125" cy="272125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783080" y="3575304"/>
            <a:ext cx="27432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Numeração e seleção</a:t>
            </a:r>
            <a:endParaRPr lang="en-US" sz="1900" dirty="0"/>
          </a:p>
        </p:txBody>
      </p:sp>
      <p:sp>
        <p:nvSpPr>
          <p:cNvPr id="13" name="Text 9"/>
          <p:cNvSpPr/>
          <p:nvPr/>
        </p:nvSpPr>
        <p:spPr>
          <a:xfrm>
            <a:off x="4663440" y="3520440"/>
            <a:ext cx="66751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Um sistema de numeração consistente acelera a seleção e a comunicação com o casal.</a:t>
            </a:r>
            <a:endParaRPr lang="en-US" sz="1400" dirty="0"/>
          </a:p>
        </p:txBody>
      </p:sp>
      <p:sp>
        <p:nvSpPr>
          <p:cNvPr id="14" name="Shape 10"/>
          <p:cNvSpPr/>
          <p:nvPr/>
        </p:nvSpPr>
        <p:spPr>
          <a:xfrm>
            <a:off x="548640" y="4937760"/>
            <a:ext cx="11091672" cy="1325880"/>
          </a:xfrm>
          <a:prstGeom prst="roundRect">
            <a:avLst>
              <a:gd name="adj" fmla="val 6897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914400" y="531723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1801" y="5464637"/>
            <a:ext cx="272125" cy="272125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783080" y="5084064"/>
            <a:ext cx="27432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Marca de água e proteção</a:t>
            </a:r>
            <a:endParaRPr lang="en-US" sz="1900" dirty="0"/>
          </a:p>
        </p:txBody>
      </p:sp>
      <p:sp>
        <p:nvSpPr>
          <p:cNvPr id="18" name="Text 13"/>
          <p:cNvSpPr/>
          <p:nvPr/>
        </p:nvSpPr>
        <p:spPr>
          <a:xfrm>
            <a:off x="4663440" y="5029200"/>
            <a:ext cx="66751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Processos definidos para entregas protegidas, sem improviso a cada casamento.</a:t>
            </a:r>
            <a:endParaRPr lang="en-US" sz="1400" dirty="0"/>
          </a:p>
        </p:txBody>
      </p:sp>
      <p:sp>
        <p:nvSpPr>
          <p:cNvPr id="19" name="Shape 14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20" name="Text 15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7: Produção e Entrega</a:t>
            </a:r>
            <a:endParaRPr lang="en-US" sz="900" dirty="0"/>
          </a:p>
        </p:txBody>
      </p:sp>
      <p:sp>
        <p:nvSpPr>
          <p:cNvPr id="21" name="Text 16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Mentoria · S7_Producao_Entrega</dc:title>
  <dc:subject>PptxGenJS Presentation</dc:subject>
  <dc:creator>RL</dc:creator>
  <cp:lastModifiedBy>RL</cp:lastModifiedBy>
  <cp:revision>1</cp:revision>
  <dcterms:created xsi:type="dcterms:W3CDTF">2026-06-16T10:03:03Z</dcterms:created>
  <dcterms:modified xsi:type="dcterms:W3CDTF">2026-06-16T10:03:03Z</dcterms:modified>
</cp:coreProperties>
</file>