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504" y="457200"/>
            <a:ext cx="1371600" cy="141514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6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SESSÃO 05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603504" y="2724912"/>
            <a:ext cx="10058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Proposta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 Pricing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640080" y="49834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Estruturar packs e apresentar a proposta de forma premium, para fechar a preço cheio, sem desconto.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6949440" y="3931920"/>
            <a:ext cx="52120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r" indent="0" marL="0">
              <a:buNone/>
            </a:pPr>
            <a:r>
              <a:rPr lang="en-US" sz="12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2000" dirty="0"/>
          </a:p>
        </p:txBody>
      </p:sp>
      <p:sp>
        <p:nvSpPr>
          <p:cNvPr id="7" name="Shape 4"/>
          <p:cNvSpPr/>
          <p:nvPr/>
        </p:nvSpPr>
        <p:spPr>
          <a:xfrm>
            <a:off x="658368" y="603504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REGRA DA ORDEM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2011680"/>
            <a:ext cx="777240" cy="7772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722" y="2213762"/>
            <a:ext cx="373075" cy="373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92608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i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preço só assusta quando aparece antes do valor.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66928" y="5029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Mostra primeiro o processo, a qualidade, os depoimentos e a transformação. Quando o número finalmente aparece, já faz sentido, porque o valor já está provado.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ENTREGAS A PROPOSTA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Email vs. proposta premium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8A7E72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PREÇO POR EMAIL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“Segue o orçamento: 3.500€”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Frio e comparável.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Nada comunica cuidado.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Vira mais uma cotação na caixa de entrada.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30936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EADFD0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2940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PROPOSTA PREMIUM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PDF cuidado com história, mockups e depoimentos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Comunica o cuidado que terão no dia.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Vende a outro nível.</a:t>
            </a:r>
            <a:endParaRPr lang="en-US" sz="1500" dirty="0"/>
          </a:p>
          <a:p>
            <a:pPr indent="0" marL="0">
              <a:buNone/>
            </a:pPr>
            <a:r>
              <a:rPr lang="en-US" sz="135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a proposta é premium, o serviço parece premium.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VENDE POR TI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uma proposta premium contém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história do casal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Personaliza com o que ouviste. Eles veem-se na proposta, não é um modelo genérico.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Mockups e exemplos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Mostrar o álbum, o filme, a galeria torna o valor tangível antes da compra.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Depoimentos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Outros casais a confirmar o valor fecham mais do que qualquer argumento teu.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teu processo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Mostrar como tudo decorre transmite segurança e justifica o preço premium.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 CONVERSA DO PREÇO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Comunicar valor antes do número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Recapitula o valor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dizer o preço, relembra a transformação e o que está incluído. Prepara o terreno.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Apresenta com confiança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 o número sem hesitar nem pedir desculpa. A tua segurança valida o preço.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Cala-te depois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 o preço e deixa o silêncio trabalhar. Quem fala primeiro depois do preço, perde.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OBJEÇÃO DE PREÇO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'Está acima do nosso orçamento'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8A7E72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É UM 'NÃO'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um pedido de justificação de valor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 ter a certeza que vale.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Ainda está interessado.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Desistir aqui é deixar dinheiro na mesa.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30936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EADFD0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2940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RESPOSTA CERTA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valor ou reorganizar o pack, nunca baixar o preço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Reafirma a transformação.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Oferece opções, não descontos.</a:t>
            </a:r>
            <a:endParaRPr lang="en-US" sz="1500" dirty="0"/>
          </a:p>
          <a:p>
            <a:pPr indent="0" marL="0">
              <a:buNone/>
            </a:pPr>
            <a:r>
              <a:rPr lang="en-US" sz="14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Preserva margem e posicionamento.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CEDER NO PREÇO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Responder com valor, não com desconto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Reorganiza, não baixes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Tira um item para ajustar ao orçamento. O preço por valor mantém-se intacto.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Oferece flexibilidade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Plano de pagamento faseado resolve muitas objeções sem tocar no preço.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Mantém-te firme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Descontar uma vez ensina o mercado a pedir desconto sempre. A tua margem é o teu negócio.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CUSTO DO DESCONTO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Porque descontar te custa caro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1×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685800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desconto dado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097280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Ensina esse casal, e os que ele recomenda, a esperar sempre desconto.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25696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62856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-margem</a:t>
            </a:r>
            <a:endParaRPr lang="en-US" sz="4600" dirty="0"/>
          </a:p>
        </p:txBody>
      </p:sp>
      <p:sp>
        <p:nvSpPr>
          <p:cNvPr id="11" name="Text 9"/>
          <p:cNvSpPr/>
          <p:nvPr/>
        </p:nvSpPr>
        <p:spPr>
          <a:xfrm>
            <a:off x="4562856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lucro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974336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00016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euro de desconto sai direto da margem. É o euro mais caro que perdes.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302752" y="1965960"/>
            <a:ext cx="3337560" cy="3657600"/>
          </a:xfrm>
          <a:prstGeom prst="roundRect">
            <a:avLst>
              <a:gd name="adj" fmla="val 274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439912" y="2286000"/>
            <a:ext cx="3063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-valor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8439912" y="3401568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posição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851392" y="3886200"/>
            <a:ext cx="2240280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77072" y="4023360"/>
            <a:ext cx="2788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Quem desconta sinaliza que o preço inicial era inflacionado. Mina a confiança.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48640" y="580644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 o preço com valor. O desconto resolve hoje e estraga o amanhã.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AVANÇAR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Erros comuns no pricing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Preço único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opções, o casal não tem como perceber valor, só compara contigo mesmo.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Preço antes do valor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Disparar o número cedo transforma a conversa numa negociação.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Proposta por email seco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orçamento sem apresentação desperdiça todo o trabalho da reunião.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Descontar à primeira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Ceder no preço protege a venda de hoje e destrói o negócio de amanhã.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MÃOS À OBRA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Trabalho desta Semana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Redesenha o teu preço e a forma como o apresentas.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TRABALHO DESTA SEMANA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Três peças, preço cheio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92024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1783080" y="22768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0481" y="2424257"/>
            <a:ext cx="272125" cy="27212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606040" y="210312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Redesenha os packs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2606040" y="252374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Três níveis com ancoragem e um pack do meio pensado para ser a escolha óbvia.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333756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77240" y="333756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600" dirty="0"/>
          </a:p>
        </p:txBody>
      </p:sp>
      <p:sp>
        <p:nvSpPr>
          <p:cNvPr id="12" name="Shape 9"/>
          <p:cNvSpPr/>
          <p:nvPr/>
        </p:nvSpPr>
        <p:spPr>
          <a:xfrm>
            <a:off x="1783080" y="36941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81" y="3841577"/>
            <a:ext cx="272125" cy="272125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606040" y="352044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Monta a proposta premium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2606040" y="394106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Estrutura e secções: história, mockups, depoimentos, processo e preço.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4754880"/>
            <a:ext cx="11091672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777240" y="4754880"/>
            <a:ext cx="868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600" dirty="0"/>
          </a:p>
        </p:txBody>
      </p:sp>
      <p:sp>
        <p:nvSpPr>
          <p:cNvPr id="18" name="Shape 14"/>
          <p:cNvSpPr/>
          <p:nvPr/>
        </p:nvSpPr>
        <p:spPr>
          <a:xfrm>
            <a:off x="1783080" y="51114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481" y="5258897"/>
            <a:ext cx="272125" cy="272125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2606040" y="4937760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Prepara as objeções</a:t>
            </a:r>
            <a:endParaRPr lang="en-US" sz="1900" dirty="0"/>
          </a:p>
        </p:txBody>
      </p:sp>
      <p:sp>
        <p:nvSpPr>
          <p:cNvPr id="21" name="Text 16"/>
          <p:cNvSpPr/>
          <p:nvPr/>
        </p:nvSpPr>
        <p:spPr>
          <a:xfrm>
            <a:off x="2606040" y="5358384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Respostas escritas para as 5 objeções de preço mais comuns, sem descontos.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3" name="Text 18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RESOLVEMOS HOJE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6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 preço à assinatura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2539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17279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82880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2514600" y="195681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Arquitetura de preço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2514600" y="230428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Três níveis e o poder da ancoragem para vender o pack certo.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292608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68680" y="31226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81" y="3270077"/>
            <a:ext cx="272125" cy="27212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91640" y="292608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800" dirty="0"/>
          </a:p>
        </p:txBody>
      </p:sp>
      <p:sp>
        <p:nvSpPr>
          <p:cNvPr id="14" name="Text 10"/>
          <p:cNvSpPr/>
          <p:nvPr/>
        </p:nvSpPr>
        <p:spPr>
          <a:xfrm>
            <a:off x="2514600" y="305409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Proposta premium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2514600" y="340156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Apresentar de forma que comunica o cuidado que terão no dia.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402336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68680" y="421995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367357"/>
            <a:ext cx="272125" cy="272125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91640" y="402336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800" dirty="0"/>
          </a:p>
        </p:txBody>
      </p:sp>
      <p:sp>
        <p:nvSpPr>
          <p:cNvPr id="20" name="Text 15"/>
          <p:cNvSpPr/>
          <p:nvPr/>
        </p:nvSpPr>
        <p:spPr>
          <a:xfrm>
            <a:off x="2514600" y="415137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 antes do número</a:t>
            </a:r>
            <a:endParaRPr lang="en-US" sz="1800" dirty="0"/>
          </a:p>
        </p:txBody>
      </p:sp>
      <p:sp>
        <p:nvSpPr>
          <p:cNvPr id="21" name="Text 16"/>
          <p:cNvSpPr/>
          <p:nvPr/>
        </p:nvSpPr>
        <p:spPr>
          <a:xfrm>
            <a:off x="2514600" y="449884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ordem que faz o preço deixar de assustar.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548640" y="5120640"/>
            <a:ext cx="11091672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86868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81" y="5464637"/>
            <a:ext cx="272125" cy="272125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691640" y="5120640"/>
            <a:ext cx="822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800" dirty="0"/>
          </a:p>
        </p:txBody>
      </p:sp>
      <p:sp>
        <p:nvSpPr>
          <p:cNvPr id="26" name="Text 20"/>
          <p:cNvSpPr/>
          <p:nvPr/>
        </p:nvSpPr>
        <p:spPr>
          <a:xfrm>
            <a:off x="2514600" y="5248656"/>
            <a:ext cx="8778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Objeções sem desconto</a:t>
            </a:r>
            <a:endParaRPr lang="en-US" sz="1800" dirty="0"/>
          </a:p>
        </p:txBody>
      </p:sp>
      <p:sp>
        <p:nvSpPr>
          <p:cNvPr id="27" name="Text 21"/>
          <p:cNvSpPr/>
          <p:nvPr/>
        </p:nvSpPr>
        <p:spPr>
          <a:xfrm>
            <a:off x="2514600" y="5596128"/>
            <a:ext cx="877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Responder com valor e preservar a tua margem e posicionamento.</a:t>
            </a:r>
            <a:endParaRPr lang="en-US" sz="1300" dirty="0"/>
          </a:p>
        </p:txBody>
      </p:sp>
      <p:sp>
        <p:nvSpPr>
          <p:cNvPr id="28" name="Shape 22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ENTREGÁVEL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trazes à próxima sessão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283464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1945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Sistema de Proposta e Pricing</a:t>
            </a:r>
            <a:endParaRPr lang="en-US" sz="23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962656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292608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Estrutura de packs em 3 níveis com ancoragem</a:t>
            </a:r>
            <a:endParaRPr lang="en-US" sz="15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529584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3493008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de proposta premium (secções definidas)</a:t>
            </a:r>
            <a:endParaRPr lang="en-US" sz="15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096512"/>
            <a:ext cx="365760" cy="3657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63040" y="4059936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Guião de respostas às 5 objeções de preço mais comuns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548640" y="5029200"/>
            <a:ext cx="1109167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Fechaste a preço cheio. Agora a experiência que transforma o cliente em fã que recomenda.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15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1031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PRÓXIMA SESSÃO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03504" y="2514600"/>
            <a:ext cx="10515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Sessão 06: Experiência</a:t>
            </a:r>
            <a:endParaRPr lang="en-US" sz="38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 Portal de Cliente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4251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Desenhar uma experiência tão cuidada que o casal vira embaixador, com um portal de cliente diferenciador.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58368" y="512064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02920"/>
            <a:ext cx="1280160" cy="1320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Arquitetura do Preço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apresentas o preço importa tanto como o preço em si.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ERRO DO PREÇO ÚNICO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548640" y="2011680"/>
            <a:ext cx="777240" cy="77724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0722" y="2213762"/>
            <a:ext cx="373075" cy="373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92608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b="1" i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 preço único deixa o casal sem ponto de referência.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66928" y="502920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comparação, o casal só consegue perguntar 'é caro ou barato?'. Com opções, passa a perguntar 'qual é o melhor para nós?', uma conversa muito mais favorável.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PODER DA ANCORAGEM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Três níveis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22580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71320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5289" y="286573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05460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Essencial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51180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nível de entrada. Existe para o pack do meio parecer generoso.</a:t>
            </a:r>
            <a:endParaRPr lang="en-US" sz="12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732" y="3017520"/>
            <a:ext cx="274320" cy="27432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335628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5684368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337" y="2865730"/>
            <a:ext cx="395021" cy="39502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518508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Completo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4564228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queres vender. Desenhado para ser a escolha óbvia.</a:t>
            </a:r>
            <a:endParaRPr lang="en-US" sz="12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7780" y="3017520"/>
            <a:ext cx="274320" cy="27432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8148676" y="2331720"/>
            <a:ext cx="3520440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9497416" y="2651760"/>
            <a:ext cx="822960" cy="822960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1385" y="2865730"/>
            <a:ext cx="395021" cy="395021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331556" y="36576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Premium</a:t>
            </a:r>
            <a:endParaRPr lang="en-US" sz="1700" dirty="0"/>
          </a:p>
        </p:txBody>
      </p:sp>
      <p:sp>
        <p:nvSpPr>
          <p:cNvPr id="20" name="Text 13"/>
          <p:cNvSpPr/>
          <p:nvPr/>
        </p:nvSpPr>
        <p:spPr>
          <a:xfrm>
            <a:off x="8377276" y="420624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topo. Ancora o valor e torna o do meio a decisão sensata.</a:t>
            </a:r>
            <a:endParaRPr lang="en-US" sz="1250" dirty="0"/>
          </a:p>
        </p:txBody>
      </p:sp>
      <p:sp>
        <p:nvSpPr>
          <p:cNvPr id="21" name="Text 14"/>
          <p:cNvSpPr/>
          <p:nvPr/>
        </p:nvSpPr>
        <p:spPr>
          <a:xfrm>
            <a:off x="548640" y="544068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topo não existe só para vender, existe para tornar o meio irresistível.</a:t>
            </a:r>
            <a:endParaRPr lang="en-US" sz="1500" dirty="0"/>
          </a:p>
        </p:txBody>
      </p:sp>
      <p:sp>
        <p:nvSpPr>
          <p:cNvPr id="22" name="Shape 15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3" name="Text 16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24" name="Text 17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CORAÇÃO DA ESTRATÉGIA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Desenhar o pack do meio para vencer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29971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447117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06654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Põe lá o que mais valorizam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663440" y="201168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Vídeo, same day edit, álbum, o que ouviste na descoberta deve viver no pack do meio.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342900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14400" y="380847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01" y="3955877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783080" y="357530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Preço que parece generoso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63440" y="352044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 ao topo, o do meio tem de soar a 'muito valor por pouco mais'. É aí que a maioria cai.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4937760"/>
            <a:ext cx="11091672" cy="1325880"/>
          </a:xfrm>
          <a:prstGeom prst="roundRect">
            <a:avLst>
              <a:gd name="adj" fmla="val 689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5317236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801" y="5464637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83080" y="5084064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escolha óbvia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4663440" y="5029200"/>
            <a:ext cx="66751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bem desenhado, o casal escolhe-o sozinho, sem te sentir a empurrar.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7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O TOPO TRABALHA POR TI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efeito do pack premium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9525">
            <a:solidFill>
              <a:srgbClr val="8A7E72">
                <a:alpha val="5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PACK PREMIUM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Dois packs: 2.500€ e 3.500€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3.500€ parece 'o caro'.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casal hesita no de cima.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Tende a escolher o mais barato.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309360" y="1874520"/>
            <a:ext cx="5330952" cy="4114800"/>
          </a:xfrm>
          <a:prstGeom prst="roundRect">
            <a:avLst>
              <a:gd name="adj" fmla="val 2222"/>
            </a:avLst>
          </a:prstGeom>
          <a:solidFill>
            <a:srgbClr val="EADFD0"/>
          </a:solidFill>
          <a:ln w="19050">
            <a:solidFill>
              <a:srgbClr val="B1937E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629400" y="2103120"/>
            <a:ext cx="4690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 PACK PREMIUM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2514600"/>
            <a:ext cx="4690872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Três packs: 2.500€ · 3.500€ · 5.500€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5.500€ ancora a perceção.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3.500€ passa a parecer sensato.</a:t>
            </a:r>
            <a:endParaRPr lang="en-US" sz="1600" dirty="0"/>
          </a:p>
          <a:p>
            <a:pPr indent="0" marL="0">
              <a:buNone/>
            </a:pPr>
            <a:r>
              <a:rPr lang="en-US" sz="1400" i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maioria escolhe o do meio.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EXEMPLO DE ESTRUTURA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155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Três packs bem desenhados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2360249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Essencial · 2.500€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Cobertura de foto do dia. O básico bem feito, âncora inferior, não o que queres vender.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9202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29400" y="22128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801" y="2360249"/>
            <a:ext cx="272125" cy="27212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1579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Completo · 3.500€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75120" y="28346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Foto + vídeo + same day edit. O pack-herói, com tudo o que o casal mais valoriza.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17649"/>
            <a:ext cx="272125" cy="27212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Premium · 5.500€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91440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Tudo + álbum + pré-wedding + drone. O topo que ancora e ocasionalmente vende.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09360" y="3977640"/>
            <a:ext cx="5330952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29400" y="4270248"/>
            <a:ext cx="566928" cy="566928"/>
          </a:xfrm>
          <a:prstGeom prst="ellipse">
            <a:avLst/>
          </a:prstGeom>
          <a:solidFill>
            <a:srgbClr val="EADFD0"/>
          </a:solidFill>
          <a:ln w="9525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801" y="4417649"/>
            <a:ext cx="272125" cy="27212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06640" y="4215384"/>
            <a:ext cx="40507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Extras à parte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75120" y="4892040"/>
            <a:ext cx="459943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Álbuns, horas extra, segundo operador, upsells que sobem o ticket sem inflar os packs.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ADFD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</a:t>
            </a:r>
            <a:endParaRPr lang="en-US" sz="15000" dirty="0"/>
          </a:p>
        </p:txBody>
      </p:sp>
      <p:sp>
        <p:nvSpPr>
          <p:cNvPr id="3" name="Text 1"/>
          <p:cNvSpPr/>
          <p:nvPr/>
        </p:nvSpPr>
        <p:spPr>
          <a:xfrm>
            <a:off x="59436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3383280"/>
            <a:ext cx="10789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Apresentar &amp; Fechar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94360" y="498348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 primeiro, preço depois. Sempre por esta ordem.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6419088"/>
            <a:ext cx="11091672" cy="0"/>
          </a:xfrm>
          <a:prstGeom prst="line">
            <a:avLst/>
          </a:prstGeom>
          <a:noFill/>
          <a:ln w="9525">
            <a:solidFill>
              <a:srgbClr val="A89A86">
                <a:alpha val="6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6437376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Mentoria · Sessão 5: Proposta e Pricing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0698480" y="6437376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9A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Mentoria · S5_Proposta_Pricing</dc:title>
  <dc:subject>PptxGenJS Presentation</dc:subject>
  <dc:creator>RL</dc:creator>
  <cp:lastModifiedBy>RL</cp:lastModifiedBy>
  <cp:revision>1</cp:revision>
  <dcterms:created xsi:type="dcterms:W3CDTF">2026-06-16T10:03:03Z</dcterms:created>
  <dcterms:modified xsi:type="dcterms:W3CDTF">2026-06-16T10:03:03Z</dcterms:modified>
</cp:coreProperties>
</file>