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image" Target="../media/image-16-3.png"/><Relationship Id="rId4" Type="http://schemas.openxmlformats.org/officeDocument/2006/relationships/image" Target="../media/image-16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2.png"/><Relationship Id="rId3" Type="http://schemas.openxmlformats.org/officeDocument/2006/relationships/image" Target="../media/image-18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image" Target="../media/image-19-2.png"/><Relationship Id="rId3" Type="http://schemas.openxmlformats.org/officeDocument/2006/relationships/image" Target="../media/image-19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3504" y="457200"/>
            <a:ext cx="1371600" cy="141514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6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SESSÃO 04</a:t>
            </a:r>
            <a:endParaRPr lang="en-US" sz="1500" dirty="0"/>
          </a:p>
        </p:txBody>
      </p:sp>
      <p:sp>
        <p:nvSpPr>
          <p:cNvPr id="4" name="Text 1"/>
          <p:cNvSpPr/>
          <p:nvPr/>
        </p:nvSpPr>
        <p:spPr>
          <a:xfrm>
            <a:off x="603504" y="2724912"/>
            <a:ext cx="100584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Reunião</a:t>
            </a:r>
            <a:endParaRPr lang="en-US" sz="44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4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 Venda</a:t>
            </a:r>
            <a:endParaRPr lang="en-US" sz="4400" dirty="0"/>
          </a:p>
        </p:txBody>
      </p:sp>
      <p:sp>
        <p:nvSpPr>
          <p:cNvPr id="5" name="Text 2"/>
          <p:cNvSpPr/>
          <p:nvPr/>
        </p:nvSpPr>
        <p:spPr>
          <a:xfrm>
            <a:off x="640080" y="498348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conversa que transforma um interessado em cliente, vendendo emoção, não uma lista de serviços.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6949440" y="3931920"/>
            <a:ext cx="521208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12000" b="1" dirty="0">
                <a:solidFill>
                  <a:srgbClr val="EADFD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2000" dirty="0"/>
          </a:p>
        </p:txBody>
      </p:sp>
      <p:sp>
        <p:nvSpPr>
          <p:cNvPr id="7" name="Shape 4"/>
          <p:cNvSpPr/>
          <p:nvPr/>
        </p:nvSpPr>
        <p:spPr>
          <a:xfrm>
            <a:off x="658368" y="6035040"/>
            <a:ext cx="914400" cy="0"/>
          </a:xfrm>
          <a:prstGeom prst="line">
            <a:avLst/>
          </a:prstGeom>
          <a:noFill/>
          <a:ln w="31750">
            <a:solidFill>
              <a:srgbClr val="B1937E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EFE7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ERRO QUE CUSTA VENDAS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Entregável vs. emoção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5330952" cy="411480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9525">
            <a:solidFill>
              <a:srgbClr val="8A7E72">
                <a:alpha val="5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68680" y="2103120"/>
            <a:ext cx="46908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NÃO VENDE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868680" y="2514600"/>
            <a:ext cx="4690872" cy="3246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600"/>
              </a:spcAft>
              <a:buNone/>
            </a:pPr>
            <a:r>
              <a:rPr lang="en-US" sz="1600" b="1" i="1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“8h de cobertura, 600 fotos editadas”</a:t>
            </a: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Características técnicas.</a:t>
            </a: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Comparáveis com qualquer um.</a:t>
            </a:r>
            <a:endParaRPr lang="en-US" sz="1600" dirty="0"/>
          </a:p>
          <a:p>
            <a:pPr indent="0" marL="0">
              <a:buNone/>
            </a:pPr>
            <a:r>
              <a:rPr lang="en-US" sz="1400" i="1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 emoção, sobra só o preço.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6309360" y="1874520"/>
            <a:ext cx="5330952" cy="4114800"/>
          </a:xfrm>
          <a:prstGeom prst="roundRect">
            <a:avLst>
              <a:gd name="adj" fmla="val 2222"/>
            </a:avLst>
          </a:prstGeom>
          <a:solidFill>
            <a:srgbClr val="EADFD0"/>
          </a:solidFill>
          <a:ln w="19050">
            <a:solidFill>
              <a:srgbClr val="B1937E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6629400" y="2103120"/>
            <a:ext cx="46908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VENDE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629400" y="2514600"/>
            <a:ext cx="4690872" cy="3246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600"/>
              </a:spcAft>
              <a:buNone/>
            </a:pPr>
            <a:r>
              <a:rPr lang="en-US" sz="16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“Reviver o nervoso antes de entrar”</a:t>
            </a: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emoção e a memória.</a:t>
            </a: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Único, não comparável.</a:t>
            </a:r>
            <a:endParaRPr lang="en-US" sz="1600" dirty="0"/>
          </a:p>
          <a:p>
            <a:pPr indent="0" marL="0">
              <a:buNone/>
            </a:pPr>
            <a:r>
              <a:rPr lang="en-US" sz="1400" i="1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preço passa a ser detalhe.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4: A Reunião de Venda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TRADUÇÃO QUE FECHA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 entregável a memória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2128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6081" y="2360249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45920" y="21579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Same day edit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914400" y="28346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'um vídeo no dia', 'rever a vossa manhã ainda na festa, com os convidados em lágrimas'.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19202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629400" y="22128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6801" y="2360249"/>
            <a:ext cx="272125" cy="27212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406640" y="21579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Álbum</a:t>
            </a:r>
            <a:endParaRPr lang="en-US" sz="1800" dirty="0"/>
          </a:p>
        </p:txBody>
      </p:sp>
      <p:sp>
        <p:nvSpPr>
          <p:cNvPr id="13" name="Text 9"/>
          <p:cNvSpPr/>
          <p:nvPr/>
        </p:nvSpPr>
        <p:spPr>
          <a:xfrm>
            <a:off x="6675120" y="28346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'um livro de fotos', 'o objeto que os vossos filhos vão folhear daqui a 30 anos'.</a:t>
            </a:r>
            <a:endParaRPr lang="en-US" sz="1350" dirty="0"/>
          </a:p>
        </p:txBody>
      </p:sp>
      <p:sp>
        <p:nvSpPr>
          <p:cNvPr id="14" name="Shape 10"/>
          <p:cNvSpPr/>
          <p:nvPr/>
        </p:nvSpPr>
        <p:spPr>
          <a:xfrm>
            <a:off x="548640" y="39776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68680" y="42702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81" y="4417649"/>
            <a:ext cx="272125" cy="27212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645920" y="42153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Cobertura completa</a:t>
            </a:r>
            <a:endParaRPr lang="en-US" sz="1800" dirty="0"/>
          </a:p>
        </p:txBody>
      </p:sp>
      <p:sp>
        <p:nvSpPr>
          <p:cNvPr id="18" name="Text 13"/>
          <p:cNvSpPr/>
          <p:nvPr/>
        </p:nvSpPr>
        <p:spPr>
          <a:xfrm>
            <a:off x="914400" y="48920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'10 horas', 'nenhum momento perdido, da preparação à última dança'.</a:t>
            </a:r>
            <a:endParaRPr lang="en-US" sz="1350" dirty="0"/>
          </a:p>
        </p:txBody>
      </p:sp>
      <p:sp>
        <p:nvSpPr>
          <p:cNvPr id="19" name="Shape 14"/>
          <p:cNvSpPr/>
          <p:nvPr/>
        </p:nvSpPr>
        <p:spPr>
          <a:xfrm>
            <a:off x="6309360" y="39776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629400" y="42702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6801" y="4417649"/>
            <a:ext cx="272125" cy="272125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406640" y="42153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Relive Wedding</a:t>
            </a:r>
            <a:endParaRPr lang="en-US" sz="1800" dirty="0"/>
          </a:p>
        </p:txBody>
      </p:sp>
      <p:sp>
        <p:nvSpPr>
          <p:cNvPr id="23" name="Text 17"/>
          <p:cNvSpPr/>
          <p:nvPr/>
        </p:nvSpPr>
        <p:spPr>
          <a:xfrm>
            <a:off x="6675120" y="48920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'um filme', 'voltar a sentir o dia, inteiro, sempre que quiserem'.</a:t>
            </a:r>
            <a:endParaRPr lang="en-US" sz="1350" dirty="0"/>
          </a:p>
        </p:txBody>
      </p:sp>
      <p:sp>
        <p:nvSpPr>
          <p:cNvPr id="24" name="Shape 18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5" name="Text 19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4: A Reunião de Venda</a:t>
            </a:r>
            <a:endParaRPr lang="en-US" sz="900" dirty="0"/>
          </a:p>
        </p:txBody>
      </p:sp>
      <p:sp>
        <p:nvSpPr>
          <p:cNvPr id="26" name="Text 20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REGRA DA APRESENTAÇÃO</a:t>
            </a:r>
            <a:endParaRPr lang="en-US" sz="1200" dirty="0"/>
          </a:p>
        </p:txBody>
      </p:sp>
      <p:sp>
        <p:nvSpPr>
          <p:cNvPr id="3" name="Shape 1"/>
          <p:cNvSpPr/>
          <p:nvPr/>
        </p:nvSpPr>
        <p:spPr>
          <a:xfrm>
            <a:off x="548640" y="2011680"/>
            <a:ext cx="777240" cy="77724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0722" y="2213762"/>
            <a:ext cx="373075" cy="37307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2926080"/>
            <a:ext cx="109728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3000" b="1" i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proposta que parece feita à medida vence sempre a genérica.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566928" y="502920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Depois de uma boa descoberta, apresentar só o que o casal valoriza não é truque, é serviço. Mostras que ouviste, e isso, por si só, já te separa de toda a concorrência.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4: A Reunião de Venda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FASE 3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Apresentar ligado às dores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229971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1801" y="2447117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83080" y="206654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Só o relevante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4663440" y="201168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Apresenta o que aquele casal valoriza. Se amam o vídeo, o vídeo é o herói da proposta.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548640" y="342900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914400" y="380847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801" y="3955877"/>
            <a:ext cx="272125" cy="27212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783080" y="357530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Vender tranquilidade</a:t>
            </a:r>
            <a:endParaRPr lang="en-US" sz="1900" dirty="0"/>
          </a:p>
        </p:txBody>
      </p:sp>
      <p:sp>
        <p:nvSpPr>
          <p:cNvPr id="13" name="Text 9"/>
          <p:cNvSpPr/>
          <p:nvPr/>
        </p:nvSpPr>
        <p:spPr>
          <a:xfrm>
            <a:off x="4663440" y="352044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temem o caos, vendes a tua presença calma e organizada, não a lista de equipamento.</a:t>
            </a:r>
            <a:endParaRPr lang="en-US" sz="1400" dirty="0"/>
          </a:p>
        </p:txBody>
      </p:sp>
      <p:sp>
        <p:nvSpPr>
          <p:cNvPr id="14" name="Shape 10"/>
          <p:cNvSpPr/>
          <p:nvPr/>
        </p:nvSpPr>
        <p:spPr>
          <a:xfrm>
            <a:off x="548640" y="493776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14400" y="531723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801" y="5464637"/>
            <a:ext cx="272125" cy="27212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783080" y="508406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À medida</a:t>
            </a:r>
            <a:endParaRPr lang="en-US" sz="1900" dirty="0"/>
          </a:p>
        </p:txBody>
      </p:sp>
      <p:sp>
        <p:nvSpPr>
          <p:cNvPr id="18" name="Text 13"/>
          <p:cNvSpPr/>
          <p:nvPr/>
        </p:nvSpPr>
        <p:spPr>
          <a:xfrm>
            <a:off x="4663440" y="502920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proposta que parece feita para eles vence sempre a genérica. Porque, depois da descoberta, foi mesmo.</a:t>
            </a:r>
            <a:endParaRPr lang="en-US" sz="1400" dirty="0"/>
          </a:p>
        </p:txBody>
      </p:sp>
      <p:sp>
        <p:nvSpPr>
          <p:cNvPr id="19" name="Shape 1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4: A Reunião de Venda</a:t>
            </a:r>
            <a:endParaRPr lang="en-US" sz="900" dirty="0"/>
          </a:p>
        </p:txBody>
      </p:sp>
      <p:sp>
        <p:nvSpPr>
          <p:cNvPr id="21" name="Text 1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FASE 4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Fechar é remover atrito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229971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1801" y="2447117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83080" y="206654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Assume o próximo passo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4663440" y="201168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'Reservo a vossa data?' em vez de 'pensem e digam'. Conduzes, não esperas.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548640" y="342900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914400" y="380847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801" y="3955877"/>
            <a:ext cx="272125" cy="27212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783080" y="357530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Cria segurança</a:t>
            </a:r>
            <a:endParaRPr lang="en-US" sz="1900" dirty="0"/>
          </a:p>
        </p:txBody>
      </p:sp>
      <p:sp>
        <p:nvSpPr>
          <p:cNvPr id="13" name="Text 9"/>
          <p:cNvSpPr/>
          <p:nvPr/>
        </p:nvSpPr>
        <p:spPr>
          <a:xfrm>
            <a:off x="4663440" y="352044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Processo claro, contrato, garantias. Quanto mais seguro, mais fácil é dizer sim.</a:t>
            </a:r>
            <a:endParaRPr lang="en-US" sz="1400" dirty="0"/>
          </a:p>
        </p:txBody>
      </p:sp>
      <p:sp>
        <p:nvSpPr>
          <p:cNvPr id="14" name="Shape 10"/>
          <p:cNvSpPr/>
          <p:nvPr/>
        </p:nvSpPr>
        <p:spPr>
          <a:xfrm>
            <a:off x="548640" y="493776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14400" y="531723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801" y="5464637"/>
            <a:ext cx="272125" cy="27212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783080" y="508406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Dá um motivo para já</a:t>
            </a:r>
            <a:endParaRPr lang="en-US" sz="1900" dirty="0"/>
          </a:p>
        </p:txBody>
      </p:sp>
      <p:sp>
        <p:nvSpPr>
          <p:cNvPr id="18" name="Text 13"/>
          <p:cNvSpPr/>
          <p:nvPr/>
        </p:nvSpPr>
        <p:spPr>
          <a:xfrm>
            <a:off x="4663440" y="502920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Datas limitadas, reserva por sinal. Razão para decidir agora, sem pressão artificial.</a:t>
            </a:r>
            <a:endParaRPr lang="en-US" sz="1400" dirty="0"/>
          </a:p>
        </p:txBody>
      </p:sp>
      <p:sp>
        <p:nvSpPr>
          <p:cNvPr id="19" name="Shape 1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4: A Reunião de Venda</a:t>
            </a:r>
            <a:endParaRPr lang="en-US" sz="900" dirty="0"/>
          </a:p>
        </p:txBody>
      </p:sp>
      <p:sp>
        <p:nvSpPr>
          <p:cNvPr id="21" name="Text 1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EFE7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OBJEÇÃO MAIS COMUM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Quando dizem 'vamos pensar'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5330952" cy="411480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9525">
            <a:solidFill>
              <a:srgbClr val="8A7E72">
                <a:alpha val="5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68680" y="2103120"/>
            <a:ext cx="46908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REAÇÃO ERRADA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868680" y="2514600"/>
            <a:ext cx="4690872" cy="3246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600"/>
              </a:spcAft>
              <a:buNone/>
            </a:pPr>
            <a:r>
              <a:rPr lang="en-US" sz="1600" b="1" i="1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“Ok, fico a aguardar.”</a:t>
            </a: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Aceita o adiamento passivo.</a:t>
            </a: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entusiasmo arrefece.</a:t>
            </a:r>
            <a:endParaRPr lang="en-US" sz="1600" dirty="0"/>
          </a:p>
          <a:p>
            <a:pPr indent="0" marL="0">
              <a:buNone/>
            </a:pPr>
            <a:r>
              <a:rPr lang="en-US" sz="1400" i="1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Muitas vezes, nunca mais voltam.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6309360" y="1874520"/>
            <a:ext cx="5330952" cy="4114800"/>
          </a:xfrm>
          <a:prstGeom prst="roundRect">
            <a:avLst>
              <a:gd name="adj" fmla="val 2222"/>
            </a:avLst>
          </a:prstGeom>
          <a:solidFill>
            <a:srgbClr val="EADFD0"/>
          </a:solidFill>
          <a:ln w="19050">
            <a:solidFill>
              <a:srgbClr val="B1937E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6629400" y="2103120"/>
            <a:ext cx="46908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REAÇÃO CERTA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629400" y="2514600"/>
            <a:ext cx="4690872" cy="3246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600"/>
              </a:spcAft>
              <a:buNone/>
            </a:pPr>
            <a:r>
              <a:rPr lang="en-US" sz="16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“Claro. O que vos ficou por esclarecer?”</a:t>
            </a: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Descobre a objeção real.</a:t>
            </a: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Resolve-a ali, no pico do interesse.</a:t>
            </a:r>
            <a:endParaRPr lang="en-US" sz="1600" dirty="0"/>
          </a:p>
          <a:p>
            <a:pPr indent="0" marL="0">
              <a:buNone/>
            </a:pPr>
            <a:r>
              <a:rPr lang="en-US" sz="1400" i="1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Reduz o atrito para decidir.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4: A Reunião de Venda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ANTES DE AVANÇAR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Erros comuns na reunião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2128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6081" y="2360249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45920" y="21579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Falar mais que ouvir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914400" y="28346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 descoberta, vendes às cegas e não tocas no que importa ao casal.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19202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629400" y="22128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6801" y="2360249"/>
            <a:ext cx="272125" cy="27212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406640" y="21579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Listar serviços</a:t>
            </a:r>
            <a:endParaRPr lang="en-US" sz="1800" dirty="0"/>
          </a:p>
        </p:txBody>
      </p:sp>
      <p:sp>
        <p:nvSpPr>
          <p:cNvPr id="13" name="Text 9"/>
          <p:cNvSpPr/>
          <p:nvPr/>
        </p:nvSpPr>
        <p:spPr>
          <a:xfrm>
            <a:off x="6675120" y="28346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Despejar entregáveis técnicos mata a emoção e convida à comparação de preço.</a:t>
            </a:r>
            <a:endParaRPr lang="en-US" sz="1350" dirty="0"/>
          </a:p>
        </p:txBody>
      </p:sp>
      <p:sp>
        <p:nvSpPr>
          <p:cNvPr id="14" name="Shape 10"/>
          <p:cNvSpPr/>
          <p:nvPr/>
        </p:nvSpPr>
        <p:spPr>
          <a:xfrm>
            <a:off x="548640" y="39776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68680" y="42702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81" y="4417649"/>
            <a:ext cx="272125" cy="27212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645920" y="42153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Proposta igual para todos</a:t>
            </a:r>
            <a:endParaRPr lang="en-US" sz="1800" dirty="0"/>
          </a:p>
        </p:txBody>
      </p:sp>
      <p:sp>
        <p:nvSpPr>
          <p:cNvPr id="18" name="Text 13"/>
          <p:cNvSpPr/>
          <p:nvPr/>
        </p:nvSpPr>
        <p:spPr>
          <a:xfrm>
            <a:off x="914400" y="48920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genérica perde para a que parece feita à medida daquele casal.</a:t>
            </a:r>
            <a:endParaRPr lang="en-US" sz="1350" dirty="0"/>
          </a:p>
        </p:txBody>
      </p:sp>
      <p:sp>
        <p:nvSpPr>
          <p:cNvPr id="19" name="Shape 14"/>
          <p:cNvSpPr/>
          <p:nvPr/>
        </p:nvSpPr>
        <p:spPr>
          <a:xfrm>
            <a:off x="6309360" y="39776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629400" y="42702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6801" y="4417649"/>
            <a:ext cx="272125" cy="272125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406640" y="42153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Não pedir a decisão</a:t>
            </a:r>
            <a:endParaRPr lang="en-US" sz="1800" dirty="0"/>
          </a:p>
        </p:txBody>
      </p:sp>
      <p:sp>
        <p:nvSpPr>
          <p:cNvPr id="23" name="Text 17"/>
          <p:cNvSpPr/>
          <p:nvPr/>
        </p:nvSpPr>
        <p:spPr>
          <a:xfrm>
            <a:off x="6675120" y="48920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Terminar sem propor o próximo passo deixa a venda esfriar.</a:t>
            </a:r>
            <a:endParaRPr lang="en-US" sz="1350" dirty="0"/>
          </a:p>
        </p:txBody>
      </p:sp>
      <p:sp>
        <p:nvSpPr>
          <p:cNvPr id="24" name="Shape 18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5" name="Text 19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4: A Reunião de Venda</a:t>
            </a:r>
            <a:endParaRPr lang="en-US" sz="900" dirty="0"/>
          </a:p>
        </p:txBody>
      </p:sp>
      <p:sp>
        <p:nvSpPr>
          <p:cNvPr id="26" name="Text 20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36576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0" b="1" dirty="0">
                <a:solidFill>
                  <a:srgbClr val="EADFD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</a:t>
            </a:r>
            <a:endParaRPr lang="en-US" sz="15000" dirty="0"/>
          </a:p>
        </p:txBody>
      </p:sp>
      <p:sp>
        <p:nvSpPr>
          <p:cNvPr id="3" name="Text 1"/>
          <p:cNvSpPr/>
          <p:nvPr/>
        </p:nvSpPr>
        <p:spPr>
          <a:xfrm>
            <a:off x="594360" y="30632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MÃOS À OBRA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48640" y="3383280"/>
            <a:ext cx="10789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Trabalho desta Semana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94360" y="498348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Prepara a tua reunião para deixar de vender por sorte.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4: A Reunião de Venda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TRABALHO DESTA SEMANA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Três peças para fechar mais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11091672" cy="128016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777240" y="1920240"/>
            <a:ext cx="8686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3600" dirty="0"/>
          </a:p>
        </p:txBody>
      </p:sp>
      <p:sp>
        <p:nvSpPr>
          <p:cNvPr id="6" name="Shape 4"/>
          <p:cNvSpPr/>
          <p:nvPr/>
        </p:nvSpPr>
        <p:spPr>
          <a:xfrm>
            <a:off x="1783080" y="227685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30481" y="2424257"/>
            <a:ext cx="272125" cy="272125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2606040" y="2103120"/>
            <a:ext cx="8778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Constrói o teu guião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2606040" y="2523744"/>
            <a:ext cx="8778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4 fases, ligação, descoberta, apresentação, fecho, com o que dizer e fazer em cada.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548640" y="3337560"/>
            <a:ext cx="11091672" cy="128016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777240" y="3337560"/>
            <a:ext cx="8686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3600" dirty="0"/>
          </a:p>
        </p:txBody>
      </p:sp>
      <p:sp>
        <p:nvSpPr>
          <p:cNvPr id="12" name="Shape 9"/>
          <p:cNvSpPr/>
          <p:nvPr/>
        </p:nvSpPr>
        <p:spPr>
          <a:xfrm>
            <a:off x="1783080" y="369417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0481" y="3841577"/>
            <a:ext cx="272125" cy="272125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2606040" y="3520440"/>
            <a:ext cx="8778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Lista as perguntas</a:t>
            </a:r>
            <a:endParaRPr lang="en-US" sz="1900" dirty="0"/>
          </a:p>
        </p:txBody>
      </p:sp>
      <p:sp>
        <p:nvSpPr>
          <p:cNvPr id="15" name="Text 11"/>
          <p:cNvSpPr/>
          <p:nvPr/>
        </p:nvSpPr>
        <p:spPr>
          <a:xfrm>
            <a:off x="2606040" y="3941064"/>
            <a:ext cx="8778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8–10 perguntas de descoberta que vais fazer sempre, em todas as reuniões.</a:t>
            </a:r>
            <a:endParaRPr lang="en-US" sz="1300" dirty="0"/>
          </a:p>
        </p:txBody>
      </p:sp>
      <p:sp>
        <p:nvSpPr>
          <p:cNvPr id="16" name="Shape 12"/>
          <p:cNvSpPr/>
          <p:nvPr/>
        </p:nvSpPr>
        <p:spPr>
          <a:xfrm>
            <a:off x="548640" y="4754880"/>
            <a:ext cx="11091672" cy="128016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7" name="Text 13"/>
          <p:cNvSpPr/>
          <p:nvPr/>
        </p:nvSpPr>
        <p:spPr>
          <a:xfrm>
            <a:off x="777240" y="4754880"/>
            <a:ext cx="8686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3600" dirty="0"/>
          </a:p>
        </p:txBody>
      </p:sp>
      <p:sp>
        <p:nvSpPr>
          <p:cNvPr id="18" name="Shape 14"/>
          <p:cNvSpPr/>
          <p:nvPr/>
        </p:nvSpPr>
        <p:spPr>
          <a:xfrm>
            <a:off x="1783080" y="511149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0481" y="5258897"/>
            <a:ext cx="272125" cy="272125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2606040" y="4937760"/>
            <a:ext cx="8778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Traduz 3 entregáveis</a:t>
            </a:r>
            <a:endParaRPr lang="en-US" sz="1900" dirty="0"/>
          </a:p>
        </p:txBody>
      </p:sp>
      <p:sp>
        <p:nvSpPr>
          <p:cNvPr id="21" name="Text 16"/>
          <p:cNvSpPr/>
          <p:nvPr/>
        </p:nvSpPr>
        <p:spPr>
          <a:xfrm>
            <a:off x="2606040" y="5358384"/>
            <a:ext cx="8778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Reescreve 3 serviços técnicos como emoções e memórias concretas.</a:t>
            </a:r>
            <a:endParaRPr lang="en-US" sz="1300" dirty="0"/>
          </a:p>
        </p:txBody>
      </p:sp>
      <p:sp>
        <p:nvSpPr>
          <p:cNvPr id="22" name="Shape 17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3" name="Text 18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4: A Reunião de Venda</a:t>
            </a:r>
            <a:endParaRPr lang="en-US" sz="900" dirty="0"/>
          </a:p>
        </p:txBody>
      </p:sp>
      <p:sp>
        <p:nvSpPr>
          <p:cNvPr id="24" name="Text 19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EFE7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ENTREGÁVEL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que trazes à próxima sessão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11091672" cy="2834640"/>
          </a:xfrm>
          <a:prstGeom prst="roundRect">
            <a:avLst>
              <a:gd name="adj" fmla="val 3226"/>
            </a:avLst>
          </a:prstGeom>
          <a:solidFill>
            <a:srgbClr val="FFFFFF"/>
          </a:solidFill>
          <a:ln w="19050">
            <a:solidFill>
              <a:srgbClr val="B1937E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914400" y="219456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Guião de Reunião de Venda</a:t>
            </a:r>
            <a:endParaRPr lang="en-US" sz="23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" y="2962656"/>
            <a:ext cx="365760" cy="3657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463040" y="2926080"/>
            <a:ext cx="9875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Guião das 4 fases da conversa, do rapport ao fecho</a:t>
            </a:r>
            <a:endParaRPr lang="en-US" sz="15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3529584"/>
            <a:ext cx="365760" cy="36576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463040" y="3493008"/>
            <a:ext cx="9875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Banco de 8–10 perguntas de descoberta</a:t>
            </a:r>
            <a:endParaRPr lang="en-US" sz="15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4096512"/>
            <a:ext cx="365760" cy="36576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463040" y="4059936"/>
            <a:ext cx="9875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entregáveis reescritos como emoção/memória</a:t>
            </a:r>
            <a:endParaRPr lang="en-US" sz="1550" dirty="0"/>
          </a:p>
        </p:txBody>
      </p:sp>
      <p:sp>
        <p:nvSpPr>
          <p:cNvPr id="12" name="Text 7"/>
          <p:cNvSpPr/>
          <p:nvPr/>
        </p:nvSpPr>
        <p:spPr>
          <a:xfrm>
            <a:off x="548640" y="5029200"/>
            <a:ext cx="1109167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Sabes conduzir a conversa ao sim. Agora damos forma à proposta e ao preço que a fecham.</a:t>
            </a:r>
            <a:endParaRPr lang="en-US" sz="1500" dirty="0"/>
          </a:p>
        </p:txBody>
      </p:sp>
      <p:sp>
        <p:nvSpPr>
          <p:cNvPr id="13" name="Shape 8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14" name="Text 9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4: A Reunião de Venda</a:t>
            </a:r>
            <a:endParaRPr lang="en-US" sz="900" dirty="0"/>
          </a:p>
        </p:txBody>
      </p:sp>
      <p:sp>
        <p:nvSpPr>
          <p:cNvPr id="15" name="Text 10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RESOLVEMOS HOJE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6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 conversa ao sim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11091672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02539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6081" y="2172797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91640" y="1828800"/>
            <a:ext cx="822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800" dirty="0"/>
          </a:p>
        </p:txBody>
      </p:sp>
      <p:sp>
        <p:nvSpPr>
          <p:cNvPr id="8" name="Text 5"/>
          <p:cNvSpPr/>
          <p:nvPr/>
        </p:nvSpPr>
        <p:spPr>
          <a:xfrm>
            <a:off x="2514600" y="1956816"/>
            <a:ext cx="8778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estrutura da conversa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2514600" y="2304288"/>
            <a:ext cx="8778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quatro fases de uma reunião que fecha por método, não por sorte.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548640" y="2926080"/>
            <a:ext cx="11091672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868680" y="312267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81" y="3270077"/>
            <a:ext cx="272125" cy="272125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691640" y="2926080"/>
            <a:ext cx="822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800" dirty="0"/>
          </a:p>
        </p:txBody>
      </p:sp>
      <p:sp>
        <p:nvSpPr>
          <p:cNvPr id="14" name="Text 10"/>
          <p:cNvSpPr/>
          <p:nvPr/>
        </p:nvSpPr>
        <p:spPr>
          <a:xfrm>
            <a:off x="2514600" y="3054096"/>
            <a:ext cx="8778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Descoberta</a:t>
            </a:r>
            <a:endParaRPr lang="en-US" sz="1800" dirty="0"/>
          </a:p>
        </p:txBody>
      </p:sp>
      <p:sp>
        <p:nvSpPr>
          <p:cNvPr id="15" name="Text 11"/>
          <p:cNvSpPr/>
          <p:nvPr/>
        </p:nvSpPr>
        <p:spPr>
          <a:xfrm>
            <a:off x="2514600" y="3401568"/>
            <a:ext cx="8778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Quem pergunta, comanda. Deixar o casal dizer-te como conquistá-lo.</a:t>
            </a:r>
            <a:endParaRPr lang="en-US" sz="1300" dirty="0"/>
          </a:p>
        </p:txBody>
      </p:sp>
      <p:sp>
        <p:nvSpPr>
          <p:cNvPr id="16" name="Shape 12"/>
          <p:cNvSpPr/>
          <p:nvPr/>
        </p:nvSpPr>
        <p:spPr>
          <a:xfrm>
            <a:off x="548640" y="4023360"/>
            <a:ext cx="11091672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868680" y="421995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81" y="4367357"/>
            <a:ext cx="272125" cy="272125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1691640" y="4023360"/>
            <a:ext cx="822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800" dirty="0"/>
          </a:p>
        </p:txBody>
      </p:sp>
      <p:sp>
        <p:nvSpPr>
          <p:cNvPr id="20" name="Text 15"/>
          <p:cNvSpPr/>
          <p:nvPr/>
        </p:nvSpPr>
        <p:spPr>
          <a:xfrm>
            <a:off x="2514600" y="4151376"/>
            <a:ext cx="8778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Vender emoção</a:t>
            </a:r>
            <a:endParaRPr lang="en-US" sz="1800" dirty="0"/>
          </a:p>
        </p:txBody>
      </p:sp>
      <p:sp>
        <p:nvSpPr>
          <p:cNvPr id="21" name="Text 16"/>
          <p:cNvSpPr/>
          <p:nvPr/>
        </p:nvSpPr>
        <p:spPr>
          <a:xfrm>
            <a:off x="2514600" y="4498848"/>
            <a:ext cx="8778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Traduzir entregáveis técnicos em memórias e sentimentos.</a:t>
            </a:r>
            <a:endParaRPr lang="en-US" sz="1300" dirty="0"/>
          </a:p>
        </p:txBody>
      </p:sp>
      <p:sp>
        <p:nvSpPr>
          <p:cNvPr id="22" name="Shape 17"/>
          <p:cNvSpPr/>
          <p:nvPr/>
        </p:nvSpPr>
        <p:spPr>
          <a:xfrm>
            <a:off x="548640" y="5120640"/>
            <a:ext cx="11091672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23" name="Shape 18"/>
          <p:cNvSpPr/>
          <p:nvPr/>
        </p:nvSpPr>
        <p:spPr>
          <a:xfrm>
            <a:off x="868680" y="531723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2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081" y="5464637"/>
            <a:ext cx="272125" cy="272125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1691640" y="5120640"/>
            <a:ext cx="822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2800" dirty="0"/>
          </a:p>
        </p:txBody>
      </p:sp>
      <p:sp>
        <p:nvSpPr>
          <p:cNvPr id="26" name="Text 20"/>
          <p:cNvSpPr/>
          <p:nvPr/>
        </p:nvSpPr>
        <p:spPr>
          <a:xfrm>
            <a:off x="2514600" y="5248656"/>
            <a:ext cx="8778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Fechar</a:t>
            </a:r>
            <a:endParaRPr lang="en-US" sz="1800" dirty="0"/>
          </a:p>
        </p:txBody>
      </p:sp>
      <p:sp>
        <p:nvSpPr>
          <p:cNvPr id="27" name="Text 21"/>
          <p:cNvSpPr/>
          <p:nvPr/>
        </p:nvSpPr>
        <p:spPr>
          <a:xfrm>
            <a:off x="2514600" y="5596128"/>
            <a:ext cx="8778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Remover o atrito do próximo passo e conduzir ao sim.</a:t>
            </a:r>
            <a:endParaRPr lang="en-US" sz="1300" dirty="0"/>
          </a:p>
        </p:txBody>
      </p:sp>
      <p:sp>
        <p:nvSpPr>
          <p:cNvPr id="28" name="Shape 22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9" name="Text 23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4: A Reunião de Venda</a:t>
            </a:r>
            <a:endParaRPr lang="en-US" sz="900" dirty="0"/>
          </a:p>
        </p:txBody>
      </p:sp>
      <p:sp>
        <p:nvSpPr>
          <p:cNvPr id="30" name="Text 24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10312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5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PRÓXIMA SESSÃO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03504" y="2514600"/>
            <a:ext cx="105156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Sessão 05:</a:t>
            </a:r>
            <a:endParaRPr lang="en-US" sz="38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Proposta e Pricing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4251960"/>
            <a:ext cx="9144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Estruturar packs e apresentar a proposta de forma premium, para fechar a preço cheio, sem descontos.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658368" y="5120640"/>
            <a:ext cx="914400" cy="0"/>
          </a:xfrm>
          <a:prstGeom prst="line">
            <a:avLst/>
          </a:prstGeom>
          <a:noFill/>
          <a:ln w="31750">
            <a:solidFill>
              <a:srgbClr val="B1937E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502920"/>
            <a:ext cx="1280160" cy="1320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36576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0" b="1" dirty="0">
                <a:solidFill>
                  <a:srgbClr val="EADFD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</a:t>
            </a:r>
            <a:endParaRPr lang="en-US" sz="15000" dirty="0"/>
          </a:p>
        </p:txBody>
      </p:sp>
      <p:sp>
        <p:nvSpPr>
          <p:cNvPr id="3" name="Text 1"/>
          <p:cNvSpPr/>
          <p:nvPr/>
        </p:nvSpPr>
        <p:spPr>
          <a:xfrm>
            <a:off x="594360" y="30632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1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48640" y="3383280"/>
            <a:ext cx="10789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Anatomia de uma Reunião que Fecha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94360" y="498348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Quem improvisa vende por sorte. Quem tem estrutura repete o resultado.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4: A Reunião de Venda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DIFERENÇA QUE IMPORTA</a:t>
            </a:r>
            <a:endParaRPr lang="en-US" sz="1200" dirty="0"/>
          </a:p>
        </p:txBody>
      </p:sp>
      <p:sp>
        <p:nvSpPr>
          <p:cNvPr id="3" name="Shape 1"/>
          <p:cNvSpPr/>
          <p:nvPr/>
        </p:nvSpPr>
        <p:spPr>
          <a:xfrm>
            <a:off x="548640" y="2011680"/>
            <a:ext cx="777240" cy="77724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0722" y="2213762"/>
            <a:ext cx="373075" cy="37307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2926080"/>
            <a:ext cx="109728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3000" b="1" i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Quem improvisa vende por sorte. Quem tem método, repete.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566928" y="502920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Uma reunião com estrutura não depende do teu dia nem da boa vontade do casal. É um processo que podes afinar e repetir até virar previsível.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4: A Reunião de Venda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RITMO CERTO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0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As quatro fases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50012" y="2331720"/>
            <a:ext cx="2615184" cy="2743200"/>
          </a:xfrm>
          <a:prstGeom prst="roundRect">
            <a:avLst>
              <a:gd name="adj" fmla="val 34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446124" y="2651760"/>
            <a:ext cx="822960" cy="82296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60093" y="2865730"/>
            <a:ext cx="395021" cy="39502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32892" y="3657600"/>
            <a:ext cx="224942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Ligação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778612" y="4206240"/>
            <a:ext cx="215798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Criar rapport e confiança antes de qualquer venda.</a:t>
            </a:r>
            <a:endParaRPr lang="en-US" sz="125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0332" y="3017520"/>
            <a:ext cx="274320" cy="274320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3375508" y="2331720"/>
            <a:ext cx="2615184" cy="2743200"/>
          </a:xfrm>
          <a:prstGeom prst="roundRect">
            <a:avLst>
              <a:gd name="adj" fmla="val 34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4271620" y="2651760"/>
            <a:ext cx="822960" cy="82296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5589" y="2865730"/>
            <a:ext cx="395021" cy="395021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558388" y="3657600"/>
            <a:ext cx="224942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Descoberta</a:t>
            </a:r>
            <a:endParaRPr lang="en-US" sz="1700" dirty="0"/>
          </a:p>
        </p:txBody>
      </p:sp>
      <p:sp>
        <p:nvSpPr>
          <p:cNvPr id="14" name="Text 9"/>
          <p:cNvSpPr/>
          <p:nvPr/>
        </p:nvSpPr>
        <p:spPr>
          <a:xfrm>
            <a:off x="3604108" y="4206240"/>
            <a:ext cx="215798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Perguntar e ouvir o que realmente importa ao casal.</a:t>
            </a:r>
            <a:endParaRPr lang="en-US" sz="1250" dirty="0"/>
          </a:p>
        </p:txBody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5828" y="3017520"/>
            <a:ext cx="274320" cy="274320"/>
          </a:xfrm>
          <a:prstGeom prst="rect">
            <a:avLst/>
          </a:prstGeom>
        </p:spPr>
      </p:pic>
      <p:sp>
        <p:nvSpPr>
          <p:cNvPr id="16" name="Shape 10"/>
          <p:cNvSpPr/>
          <p:nvPr/>
        </p:nvSpPr>
        <p:spPr>
          <a:xfrm>
            <a:off x="6201004" y="2331720"/>
            <a:ext cx="2615184" cy="2743200"/>
          </a:xfrm>
          <a:prstGeom prst="roundRect">
            <a:avLst>
              <a:gd name="adj" fmla="val 34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7" name="Shape 11"/>
          <p:cNvSpPr/>
          <p:nvPr/>
        </p:nvSpPr>
        <p:spPr>
          <a:xfrm>
            <a:off x="7097116" y="2651760"/>
            <a:ext cx="822960" cy="82296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1085" y="2865730"/>
            <a:ext cx="395021" cy="395021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6383884" y="3657600"/>
            <a:ext cx="224942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Apresentação</a:t>
            </a:r>
            <a:endParaRPr lang="en-US" sz="1700" dirty="0"/>
          </a:p>
        </p:txBody>
      </p:sp>
      <p:sp>
        <p:nvSpPr>
          <p:cNvPr id="20" name="Text 13"/>
          <p:cNvSpPr/>
          <p:nvPr/>
        </p:nvSpPr>
        <p:spPr>
          <a:xfrm>
            <a:off x="6429604" y="4206240"/>
            <a:ext cx="215798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Ligar o teu serviço às dores e desejos que ouviste.</a:t>
            </a:r>
            <a:endParaRPr lang="en-US" sz="1250" dirty="0"/>
          </a:p>
        </p:txBody>
      </p:sp>
      <p:pic>
        <p:nvPicPr>
          <p:cNvPr id="2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1324" y="3017520"/>
            <a:ext cx="274320" cy="274320"/>
          </a:xfrm>
          <a:prstGeom prst="rect">
            <a:avLst/>
          </a:prstGeom>
        </p:spPr>
      </p:pic>
      <p:sp>
        <p:nvSpPr>
          <p:cNvPr id="22" name="Shape 14"/>
          <p:cNvSpPr/>
          <p:nvPr/>
        </p:nvSpPr>
        <p:spPr>
          <a:xfrm>
            <a:off x="9026500" y="2331720"/>
            <a:ext cx="2615184" cy="2743200"/>
          </a:xfrm>
          <a:prstGeom prst="roundRect">
            <a:avLst>
              <a:gd name="adj" fmla="val 34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23" name="Shape 15"/>
          <p:cNvSpPr/>
          <p:nvPr/>
        </p:nvSpPr>
        <p:spPr>
          <a:xfrm>
            <a:off x="9922612" y="2651760"/>
            <a:ext cx="822960" cy="82296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24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36581" y="2865730"/>
            <a:ext cx="395021" cy="395021"/>
          </a:xfrm>
          <a:prstGeom prst="rect">
            <a:avLst/>
          </a:prstGeom>
        </p:spPr>
      </p:pic>
      <p:sp>
        <p:nvSpPr>
          <p:cNvPr id="25" name="Text 16"/>
          <p:cNvSpPr/>
          <p:nvPr/>
        </p:nvSpPr>
        <p:spPr>
          <a:xfrm>
            <a:off x="9209380" y="3657600"/>
            <a:ext cx="224942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Fecho</a:t>
            </a:r>
            <a:endParaRPr lang="en-US" sz="1700" dirty="0"/>
          </a:p>
        </p:txBody>
      </p:sp>
      <p:sp>
        <p:nvSpPr>
          <p:cNvPr id="26" name="Text 17"/>
          <p:cNvSpPr/>
          <p:nvPr/>
        </p:nvSpPr>
        <p:spPr>
          <a:xfrm>
            <a:off x="9255100" y="4206240"/>
            <a:ext cx="215798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Tornar fácil dizer sim e avançar com a reserva.</a:t>
            </a:r>
            <a:endParaRPr lang="en-US" sz="1250" dirty="0"/>
          </a:p>
        </p:txBody>
      </p:sp>
      <p:sp>
        <p:nvSpPr>
          <p:cNvPr id="27" name="Text 18"/>
          <p:cNvSpPr/>
          <p:nvPr/>
        </p:nvSpPr>
        <p:spPr>
          <a:xfrm>
            <a:off x="548640" y="5440680"/>
            <a:ext cx="110916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Quatro fases, sempre por esta ordem. Saltar a descoberta é o erro mais caro.</a:t>
            </a:r>
            <a:endParaRPr lang="en-US" sz="1500" dirty="0"/>
          </a:p>
        </p:txBody>
      </p:sp>
      <p:sp>
        <p:nvSpPr>
          <p:cNvPr id="28" name="Shape 19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9" name="Text 20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4: A Reunião de Venda</a:t>
            </a:r>
            <a:endParaRPr lang="en-US" sz="900" dirty="0"/>
          </a:p>
        </p:txBody>
      </p:sp>
      <p:sp>
        <p:nvSpPr>
          <p:cNvPr id="30" name="Text 21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FASE 1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Ligação: a confiança vem primeiro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229971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1801" y="2447117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83080" y="206654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Quebrar o gelo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4663440" y="201168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Genuíno, sem pressa. O casal precisa de sentir que está com alguém, não com um vendedor.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548640" y="342900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914400" y="380847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801" y="3955877"/>
            <a:ext cx="272125" cy="27212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783080" y="357530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Mostrar interesse</a:t>
            </a:r>
            <a:endParaRPr lang="en-US" sz="1900" dirty="0"/>
          </a:p>
        </p:txBody>
      </p:sp>
      <p:sp>
        <p:nvSpPr>
          <p:cNvPr id="13" name="Text 9"/>
          <p:cNvSpPr/>
          <p:nvPr/>
        </p:nvSpPr>
        <p:spPr>
          <a:xfrm>
            <a:off x="4663440" y="352044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Pergunta pela história deles, pelo dia que imaginam. A venda começa pela ligação humana.</a:t>
            </a:r>
            <a:endParaRPr lang="en-US" sz="1400" dirty="0"/>
          </a:p>
        </p:txBody>
      </p:sp>
      <p:sp>
        <p:nvSpPr>
          <p:cNvPr id="14" name="Shape 10"/>
          <p:cNvSpPr/>
          <p:nvPr/>
        </p:nvSpPr>
        <p:spPr>
          <a:xfrm>
            <a:off x="548640" y="493776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14400" y="531723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801" y="5464637"/>
            <a:ext cx="272125" cy="27212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783080" y="508406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Ler o casal</a:t>
            </a:r>
            <a:endParaRPr lang="en-US" sz="1900" dirty="0"/>
          </a:p>
        </p:txBody>
      </p:sp>
      <p:sp>
        <p:nvSpPr>
          <p:cNvPr id="18" name="Text 13"/>
          <p:cNvSpPr/>
          <p:nvPr/>
        </p:nvSpPr>
        <p:spPr>
          <a:xfrm>
            <a:off x="4663440" y="502920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Quem decide? O que os entusiasma? Calibras o resto da conversa logo aqui.</a:t>
            </a:r>
            <a:endParaRPr lang="en-US" sz="1400" dirty="0"/>
          </a:p>
        </p:txBody>
      </p:sp>
      <p:sp>
        <p:nvSpPr>
          <p:cNvPr id="19" name="Shape 1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4: A Reunião de Venda</a:t>
            </a:r>
            <a:endParaRPr lang="en-US" sz="900" dirty="0"/>
          </a:p>
        </p:txBody>
      </p:sp>
      <p:sp>
        <p:nvSpPr>
          <p:cNvPr id="21" name="Text 1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FASE 2 · A MAIS IMPORTANTE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Descoberta: quem pergunta, comanda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229971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1801" y="2447117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83080" y="206654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Ouvir mais que falar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4663440" y="201168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parte decisiva da reunião é calar-te. O casal dir-te-á exatamente o que precisa de ouvir.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548640" y="342900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914400" y="380847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801" y="3955877"/>
            <a:ext cx="272125" cy="27212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783080" y="357530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Perguntas que abrem</a:t>
            </a:r>
            <a:endParaRPr lang="en-US" sz="1900" dirty="0"/>
          </a:p>
        </p:txBody>
      </p:sp>
      <p:sp>
        <p:nvSpPr>
          <p:cNvPr id="13" name="Text 9"/>
          <p:cNvSpPr/>
          <p:nvPr/>
        </p:nvSpPr>
        <p:spPr>
          <a:xfrm>
            <a:off x="4663440" y="352044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'O que é mais importante para vocês neste dia?' revela o que vais vender depois.</a:t>
            </a:r>
            <a:endParaRPr lang="en-US" sz="1400" dirty="0"/>
          </a:p>
        </p:txBody>
      </p:sp>
      <p:sp>
        <p:nvSpPr>
          <p:cNvPr id="14" name="Shape 10"/>
          <p:cNvSpPr/>
          <p:nvPr/>
        </p:nvSpPr>
        <p:spPr>
          <a:xfrm>
            <a:off x="548640" y="493776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14400" y="531723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801" y="5464637"/>
            <a:ext cx="272125" cy="27212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783080" y="508406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Descobrir o medo</a:t>
            </a:r>
            <a:endParaRPr lang="en-US" sz="1900" dirty="0"/>
          </a:p>
        </p:txBody>
      </p:sp>
      <p:sp>
        <p:nvSpPr>
          <p:cNvPr id="18" name="Text 13"/>
          <p:cNvSpPr/>
          <p:nvPr/>
        </p:nvSpPr>
        <p:spPr>
          <a:xfrm>
            <a:off x="4663440" y="502920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'O que vos preocupa na escolha?' mostra a objeção antes de ela aparecer no fim.</a:t>
            </a:r>
            <a:endParaRPr lang="en-US" sz="1400" dirty="0"/>
          </a:p>
        </p:txBody>
      </p:sp>
      <p:sp>
        <p:nvSpPr>
          <p:cNvPr id="19" name="Shape 1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4: A Reunião de Venda</a:t>
            </a:r>
            <a:endParaRPr lang="en-US" sz="900" dirty="0"/>
          </a:p>
        </p:txBody>
      </p:sp>
      <p:sp>
        <p:nvSpPr>
          <p:cNvPr id="21" name="Text 1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TEU BANCO DE PERGUNTAS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As perguntas que revelam tudo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2128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6081" y="2360249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45920" y="21579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Sobre o dia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914400" y="28346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'Como imaginam o vosso casamento?' · 'Qual o momento que mais querem guardar?'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19202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629400" y="22128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6801" y="2360249"/>
            <a:ext cx="272125" cy="27212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406640" y="21579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Sobre o valor</a:t>
            </a:r>
            <a:endParaRPr lang="en-US" sz="1800" dirty="0"/>
          </a:p>
        </p:txBody>
      </p:sp>
      <p:sp>
        <p:nvSpPr>
          <p:cNvPr id="13" name="Text 9"/>
          <p:cNvSpPr/>
          <p:nvPr/>
        </p:nvSpPr>
        <p:spPr>
          <a:xfrm>
            <a:off x="6675120" y="28346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'O que vos faria sentir que valeu cada cêntimo?' · 'O que não pode faltar?'</a:t>
            </a:r>
            <a:endParaRPr lang="en-US" sz="1350" dirty="0"/>
          </a:p>
        </p:txBody>
      </p:sp>
      <p:sp>
        <p:nvSpPr>
          <p:cNvPr id="14" name="Shape 10"/>
          <p:cNvSpPr/>
          <p:nvPr/>
        </p:nvSpPr>
        <p:spPr>
          <a:xfrm>
            <a:off x="548640" y="39776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68680" y="42702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81" y="4417649"/>
            <a:ext cx="272125" cy="27212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645920" y="42153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Sobre o medo</a:t>
            </a:r>
            <a:endParaRPr lang="en-US" sz="1800" dirty="0"/>
          </a:p>
        </p:txBody>
      </p:sp>
      <p:sp>
        <p:nvSpPr>
          <p:cNvPr id="18" name="Text 13"/>
          <p:cNvSpPr/>
          <p:nvPr/>
        </p:nvSpPr>
        <p:spPr>
          <a:xfrm>
            <a:off x="914400" y="48920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'Já viram algo que não querem de todo?' · 'O que vos preocupa?'</a:t>
            </a:r>
            <a:endParaRPr lang="en-US" sz="1350" dirty="0"/>
          </a:p>
        </p:txBody>
      </p:sp>
      <p:sp>
        <p:nvSpPr>
          <p:cNvPr id="19" name="Shape 14"/>
          <p:cNvSpPr/>
          <p:nvPr/>
        </p:nvSpPr>
        <p:spPr>
          <a:xfrm>
            <a:off x="6309360" y="39776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629400" y="42702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6801" y="4417649"/>
            <a:ext cx="272125" cy="272125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406640" y="42153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Sobre a decisão</a:t>
            </a:r>
            <a:endParaRPr lang="en-US" sz="1800" dirty="0"/>
          </a:p>
        </p:txBody>
      </p:sp>
      <p:sp>
        <p:nvSpPr>
          <p:cNvPr id="23" name="Text 17"/>
          <p:cNvSpPr/>
          <p:nvPr/>
        </p:nvSpPr>
        <p:spPr>
          <a:xfrm>
            <a:off x="6675120" y="48920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'Quem mais decide convosco?' · 'Que prazo têm para escolher?'</a:t>
            </a:r>
            <a:endParaRPr lang="en-US" sz="1350" dirty="0"/>
          </a:p>
        </p:txBody>
      </p:sp>
      <p:sp>
        <p:nvSpPr>
          <p:cNvPr id="24" name="Shape 18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5" name="Text 19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4: A Reunião de Venda</a:t>
            </a:r>
            <a:endParaRPr lang="en-US" sz="900" dirty="0"/>
          </a:p>
        </p:txBody>
      </p:sp>
      <p:sp>
        <p:nvSpPr>
          <p:cNvPr id="26" name="Text 20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36576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0" b="1" dirty="0">
                <a:solidFill>
                  <a:srgbClr val="EADFD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</a:t>
            </a:r>
            <a:endParaRPr lang="en-US" sz="15000" dirty="0"/>
          </a:p>
        </p:txBody>
      </p:sp>
      <p:sp>
        <p:nvSpPr>
          <p:cNvPr id="3" name="Text 1"/>
          <p:cNvSpPr/>
          <p:nvPr/>
        </p:nvSpPr>
        <p:spPr>
          <a:xfrm>
            <a:off x="594360" y="30632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2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48640" y="3383280"/>
            <a:ext cx="10789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Vender Emoção &amp; Fechar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94360" y="498348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Ninguém se apaixona por '8 horas e 600 fotos'. Apaixona-se pela memória.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4: A Reunião de Venda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Mentoria · S4_Reuniao_Venda</dc:title>
  <dc:subject>PptxGenJS Presentation</dc:subject>
  <dc:creator>RL</dc:creator>
  <cp:lastModifiedBy>RL</cp:lastModifiedBy>
  <cp:revision>1</cp:revision>
  <dcterms:created xsi:type="dcterms:W3CDTF">2026-06-16T10:03:03Z</dcterms:created>
  <dcterms:modified xsi:type="dcterms:W3CDTF">2026-06-16T10:03:03Z</dcterms:modified>
</cp:coreProperties>
</file>