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504" y="457200"/>
            <a:ext cx="1371600" cy="14151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6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03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603504" y="2724912"/>
            <a:ext cx="10058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Captação e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Qualificação do Lead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640080" y="49834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Nenhum lead perdido por lentidão. Só reuniões com quem tem real potencial de fechar.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6949440" y="3931920"/>
            <a:ext cx="52120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0" dirty="0"/>
          </a:p>
        </p:txBody>
      </p:sp>
      <p:sp>
        <p:nvSpPr>
          <p:cNvPr id="7" name="Shape 4"/>
          <p:cNvSpPr/>
          <p:nvPr/>
        </p:nvSpPr>
        <p:spPr>
          <a:xfrm>
            <a:off x="658368" y="60350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PROTEGER O TEU TEMPO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Nem todo o lead merece reunião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Data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data compatível, não há negócio. É o primeiro filtro, e o mais simples.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Orçamento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noção de orçamento evita reuniões com quem nunca poderia fechar contigo.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Fit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Procura o que tu fazes? Um casal alinhado com o teu posicionamento fecha mais fácil e valoriza mais.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AFASTAR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 qualificar com elegância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22580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71320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5289" y="286573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05460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Pergunta aberta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51180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Sobre data, visão e prioridades, soa a interesse, não a interrogatório.</a:t>
            </a:r>
            <a:endParaRPr lang="en-US" sz="12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732" y="3017520"/>
            <a:ext cx="274320" cy="2743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335628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5684368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337" y="2865730"/>
            <a:ext cx="395021" cy="39502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518508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Lê os sinais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4564228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Orçamento, fit e entusiasmo aparecem na resposta. Qualificas sem perguntar o preço de frente.</a:t>
            </a:r>
            <a:endParaRPr lang="en-US" sz="12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780" y="3017520"/>
            <a:ext cx="274320" cy="27432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8148676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9497416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1385" y="2865730"/>
            <a:ext cx="395021" cy="39502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331556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Decide o passo</a:t>
            </a:r>
            <a:endParaRPr lang="en-US" sz="1700" dirty="0"/>
          </a:p>
        </p:txBody>
      </p:sp>
      <p:sp>
        <p:nvSpPr>
          <p:cNvPr id="20" name="Text 13"/>
          <p:cNvSpPr/>
          <p:nvPr/>
        </p:nvSpPr>
        <p:spPr>
          <a:xfrm>
            <a:off x="8377276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Reunião para os certos; redireccionas com gentileza quem não encaixa.</a:t>
            </a:r>
            <a:endParaRPr lang="en-US" sz="1250" dirty="0"/>
          </a:p>
        </p:txBody>
      </p:sp>
      <p:sp>
        <p:nvSpPr>
          <p:cNvPr id="21" name="Text 14"/>
          <p:cNvSpPr/>
          <p:nvPr/>
        </p:nvSpPr>
        <p:spPr>
          <a:xfrm>
            <a:off x="548640" y="544068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Dizer 'não' aos errados liberta espaço para os certos, de onde virão os 100k.</a:t>
            </a:r>
            <a:endParaRPr lang="en-US" sz="1500" dirty="0"/>
          </a:p>
        </p:txBody>
      </p:sp>
      <p:sp>
        <p:nvSpPr>
          <p:cNvPr id="22" name="Shape 15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24" name="Text 17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 bem vs. mal qualificado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8A7E72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 QUALIFICADO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Reunião marcada às cegas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afinal indisponível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Orçamento muito abaixo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1h perdida, frustração dos dois lados.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30936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BEM QUALIFICADO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Data, orçamento e fit confirmados antes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Chega à reunião já aquecido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Conversa focada em fechar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probabilidade de 'sim'.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ASSASSINO SILENCIOSO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silêncio mata mais que o 'não'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80%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85800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perde-se no silêncio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maioria dos negócios não é recusada, apenas desaparece sem resposta.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25696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2-3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4562856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toques de follow-up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974336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0016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Recuperam uma fatia enorme de leads que só estavam ocupados ou indecisos.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02752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39912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≠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8439912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insistência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851392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77072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Persistência educada não é chatear, é profissionalismo e cuidado.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LARGAR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sequência de follow-up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22580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71320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5289" y="286573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05460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Toque 1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51180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Pouco depois: 'Ainda fazem sentido as datas? Fico ao dispor.'</a:t>
            </a:r>
            <a:endParaRPr lang="en-US" sz="12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732" y="3017520"/>
            <a:ext cx="274320" cy="2743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335628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5684368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337" y="2865730"/>
            <a:ext cx="395021" cy="39502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518508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Toque 2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4564228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Dias depois: acrescenta valor, um testemunho, uma ideia, uma foto.</a:t>
            </a:r>
            <a:endParaRPr lang="en-US" sz="12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780" y="3017520"/>
            <a:ext cx="274320" cy="27432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8148676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9497416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1385" y="2865730"/>
            <a:ext cx="395021" cy="39502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331556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Toque 3</a:t>
            </a:r>
            <a:endParaRPr lang="en-US" sz="1700" dirty="0"/>
          </a:p>
        </p:txBody>
      </p:sp>
      <p:sp>
        <p:nvSpPr>
          <p:cNvPr id="20" name="Text 13"/>
          <p:cNvSpPr/>
          <p:nvPr/>
        </p:nvSpPr>
        <p:spPr>
          <a:xfrm>
            <a:off x="8377276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tarde: 'Vou fechar a agenda dessa data, querem avançar?'</a:t>
            </a:r>
            <a:endParaRPr lang="en-US" sz="1250" dirty="0"/>
          </a:p>
        </p:txBody>
      </p:sp>
      <p:sp>
        <p:nvSpPr>
          <p:cNvPr id="21" name="Text 14"/>
          <p:cNvSpPr/>
          <p:nvPr/>
        </p:nvSpPr>
        <p:spPr>
          <a:xfrm>
            <a:off x="548640" y="544068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Toques bem espaçados, sempre a acrescentar, nunca só a perguntar 'então?'.</a:t>
            </a:r>
            <a:endParaRPr lang="en-US" sz="1500" dirty="0"/>
          </a:p>
        </p:txBody>
      </p:sp>
      <p:sp>
        <p:nvSpPr>
          <p:cNvPr id="22" name="Shape 15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24" name="Text 17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NUNCA PERDER O FIO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 CRM simples basta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Regista cada lead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Nome, data, estado e próximo passo. Mesmo uma folha simples evita que alguém caia no esquecimento.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Define o próximo passo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lead tem sempre uma ação seguinte com data. Sem 'a ver se ele responde'.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Mede a conversão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Saber quantos leads viram reunião e venda mostra-te onde melhorar o funil.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AVANÇAR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Erros comuns na captação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Demorar a responder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hora de atraso é fecho que escorrega para a concorrência.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Disparar o preço logo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Mandar valores antes de criar valor transforma-te num número a comparar.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Reunir com toda a gente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qualificar, gastas energia com quem nunca iria fechar.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Desistir ao primeiro silêncio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follow-up, perdes a maioria dos leads que só estavam ocupados.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MÃOS À OBRA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Trabalho desta Semana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Monta o teu sistema de captação de ponta a ponta.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TRABALHO DESTA SEMANA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Três peças, zero leads perdidos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92024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1783080" y="22768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0481" y="2424257"/>
            <a:ext cx="272125" cy="2721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606040" y="210312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Cria o formulário de intake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606040" y="252374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as perguntas de qualificação certas: data, local, serviço, como te conheceu e o que procura.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333756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77240" y="333756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600" dirty="0"/>
          </a:p>
        </p:txBody>
      </p:sp>
      <p:sp>
        <p:nvSpPr>
          <p:cNvPr id="12" name="Shape 9"/>
          <p:cNvSpPr/>
          <p:nvPr/>
        </p:nvSpPr>
        <p:spPr>
          <a:xfrm>
            <a:off x="1783080" y="36941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81" y="3841577"/>
            <a:ext cx="272125" cy="27212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606040" y="352044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Escreve a resposta rápida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2606040" y="394106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mensagem-modelo que confirma, aquece e conduz à reunião, sem enviar preço.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75488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777240" y="475488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600" dirty="0"/>
          </a:p>
        </p:txBody>
      </p:sp>
      <p:sp>
        <p:nvSpPr>
          <p:cNvPr id="18" name="Shape 14"/>
          <p:cNvSpPr/>
          <p:nvPr/>
        </p:nvSpPr>
        <p:spPr>
          <a:xfrm>
            <a:off x="1783080" y="51114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481" y="5258897"/>
            <a:ext cx="272125" cy="27212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2606040" y="493776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Define a sequência de follow-up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2606040" y="535838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Quantos toques, quando e com que mensagem cada um.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ENTREGÁVEL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trazes à próxima sessão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283464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1945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Sistema de Captação</a:t>
            </a:r>
            <a:endParaRPr lang="en-US" sz="2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962656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292608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Formulário de intake com perguntas de qualificação</a:t>
            </a:r>
            <a:endParaRPr lang="en-US" sz="1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529584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3493008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Mensagem-modelo de resposta rápida (que aquece e conduz à reunião)</a:t>
            </a:r>
            <a:endParaRPr lang="en-US" sz="15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96512"/>
            <a:ext cx="365760" cy="3657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63040" y="4059936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Sequência de follow-up de 2–3 toques definida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548640" y="5029200"/>
            <a:ext cx="110916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o lead captado e qualificado, falta o momento decisivo: a reunião onde se fecha.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RESOLVEMOS HOJE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 contacto à reunião certa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253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17279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82880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2514600" y="195681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velocidade fecha negócios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2514600" y="230428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Porque os primeiros minutos decidem quem fecha.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292608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68680" y="31226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81" y="3270077"/>
            <a:ext cx="272125" cy="27212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91640" y="292608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800" dirty="0"/>
          </a:p>
        </p:txBody>
      </p:sp>
      <p:sp>
        <p:nvSpPr>
          <p:cNvPr id="14" name="Text 10"/>
          <p:cNvSpPr/>
          <p:nvPr/>
        </p:nvSpPr>
        <p:spPr>
          <a:xfrm>
            <a:off x="2514600" y="305409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formulário de intake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2514600" y="340156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Recolher o essencial e qualificar logo à entrada.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02336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68680" y="42199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367357"/>
            <a:ext cx="272125" cy="27212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91640" y="402336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00" dirty="0"/>
          </a:p>
        </p:txBody>
      </p:sp>
      <p:sp>
        <p:nvSpPr>
          <p:cNvPr id="20" name="Text 15"/>
          <p:cNvSpPr/>
          <p:nvPr/>
        </p:nvSpPr>
        <p:spPr>
          <a:xfrm>
            <a:off x="2514600" y="415137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Qualificar sem afastar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2514600" y="449884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Chegar à reunião só com os casais certos.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512064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86868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81" y="5464637"/>
            <a:ext cx="272125" cy="272125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691640" y="512064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800" dirty="0"/>
          </a:p>
        </p:txBody>
      </p:sp>
      <p:sp>
        <p:nvSpPr>
          <p:cNvPr id="26" name="Text 20"/>
          <p:cNvSpPr/>
          <p:nvPr/>
        </p:nvSpPr>
        <p:spPr>
          <a:xfrm>
            <a:off x="2514600" y="524865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Follow-up que recupera</a:t>
            </a:r>
            <a:endParaRPr lang="en-US" sz="1800" dirty="0"/>
          </a:p>
        </p:txBody>
      </p:sp>
      <p:sp>
        <p:nvSpPr>
          <p:cNvPr id="27" name="Text 21"/>
          <p:cNvSpPr/>
          <p:nvPr/>
        </p:nvSpPr>
        <p:spPr>
          <a:xfrm>
            <a:off x="2514600" y="559612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Vencer o silêncio, que mata mais negócios que o 'não'.</a:t>
            </a:r>
            <a:endParaRPr lang="en-US" sz="1300" dirty="0"/>
          </a:p>
        </p:txBody>
      </p:sp>
      <p:sp>
        <p:nvSpPr>
          <p:cNvPr id="28" name="Shape 22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1031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 SESSÃO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03504" y="2514600"/>
            <a:ext cx="10515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Sessão 04:</a:t>
            </a:r>
            <a:endParaRPr lang="en-US" sz="38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Reunião de Venda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4251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conversa que transforma um interessado em cliente, vendendo experiência e emoção, não entregáveis.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58368" y="51206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1280160" cy="1320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Velocidade Fecha Negócios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lead nunca está tão quente como nos primeiros minutos. Vamos aproveitá-los.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TEMPO É TUDO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lead arrefece a cada minuto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10min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85800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2 dias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diferença entre responder em minutos ou em dias é a diferença entre fechar e perder.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25696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4562856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fotógrafos contactados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974336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0016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casal pede a vários. Avança com quem responde melhor e mais depressa.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02752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39912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1º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8439912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responder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851392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77072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chega primeiro à conversa parte com vantagem sobre todos os outros.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580644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Responder depressa não é pressa, é profissionalismo, e o casal sente isso.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PORQUE FUNCIONA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Quem responde primeiro, comanda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Intenção no pico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Acabou de enviar o pedido, está focado, entusiasmado e disponível. Daqui a dois dias já arrefeceu.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Primeira impressão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tua rapidez comunica organização e cuidado. O casal projeta isso para o dia do casamento.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Vantagem competitiva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Enquanto os outros demoram, tu já criaste ligação. Chegas à reunião à frente.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CAPTAR BEM À ENTRADA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formulário de intake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Data e local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Confirma desde logo disponibilidade. Sem data livre, não há conversa a ter.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Tipo de serviço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Foto, vídeo ou ambos? Dá-te contexto para personalizar a resposta.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 te conheceu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Revela que pilar do teu motor está a funcionar, e onde investir mais.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procuram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pergunta aberta sobre o que valorizam aquece o lead e prepara a reunião.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PRIMEIRA MENSAGEM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resposta que aquece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8A7E72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RESPOSTA QUE AFASTA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“O pacote custa 3.500€.”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 sem contexto.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Vira um número a comparar.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casal foge para o mais barato.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30936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RESPOSTA QUE APROXIMA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Entusiasmo + a vossa história + próximo passo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Confirma a data, mostra interesse genuíno.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Conduz a uma conversa, não a um preço.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Cria valor antes de falar de números.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PRINCÍPIO DE OURO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2011680"/>
            <a:ext cx="777240" cy="7772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722" y="221376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92608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b="1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Nunca envies preço sem antes criares valor.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66928" y="5029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 sem contexto só serve para ser comparado. Primeiro a conversa, a ligação e o valor. O número vem depois, e aí faz sentido.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Qualificar &amp; Não Largar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Nem todo o lead merece reunião. E nenhum lead bom merece ser esquecido.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3: Captação e Qualificação do Lead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Mentoria · S3_Captacao</dc:title>
  <dc:subject>PptxGenJS Presentation</dc:subject>
  <dc:creator>RL</dc:creator>
  <cp:lastModifiedBy>RL</cp:lastModifiedBy>
  <cp:revision>1</cp:revision>
  <dcterms:created xsi:type="dcterms:W3CDTF">2026-06-16T10:03:03Z</dcterms:created>
  <dcterms:modified xsi:type="dcterms:W3CDTF">2026-06-16T10:03:03Z</dcterms:modified>
</cp:coreProperties>
</file>