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notesMasterIdLst>
    <p:notesMasterId r:id="rId2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notesMaster" Target="notesMasters/notesMaster1.xml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image" Target="../media/image-12-2.png"/><Relationship Id="rId3" Type="http://schemas.openxmlformats.org/officeDocument/2006/relationships/image" Target="../media/image-12-3.png"/><Relationship Id="rId4" Type="http://schemas.openxmlformats.org/officeDocument/2006/relationships/image" Target="../media/image-12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image" Target="../media/image-14-2.png"/><Relationship Id="rId3" Type="http://schemas.openxmlformats.org/officeDocument/2006/relationships/image" Target="../media/image-14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image" Target="../media/image-16-2.png"/><Relationship Id="rId3" Type="http://schemas.openxmlformats.org/officeDocument/2006/relationships/image" Target="../media/image-16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image" Target="../media/image-17-2.png"/><Relationship Id="rId3" Type="http://schemas.openxmlformats.org/officeDocument/2006/relationships/image" Target="../media/image-17-3.png"/><Relationship Id="rId4" Type="http://schemas.openxmlformats.org/officeDocument/2006/relationships/image" Target="../media/image-17-4.png"/><Relationship Id="rId5" Type="http://schemas.openxmlformats.org/officeDocument/2006/relationships/image" Target="../media/image-17-5.png"/><Relationship Id="rId6" Type="http://schemas.openxmlformats.org/officeDocument/2006/relationships/image" Target="../media/image-17-6.png"/><Relationship Id="rId7" Type="http://schemas.openxmlformats.org/officeDocument/2006/relationships/image" Target="../media/image-17-7.png"/><Relationship Id="rId8" Type="http://schemas.openxmlformats.org/officeDocument/2006/relationships/slideLayout" Target="../slideLayouts/slideLayout1.xml"/><Relationship Id="rId9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png"/><Relationship Id="rId2" Type="http://schemas.openxmlformats.org/officeDocument/2006/relationships/image" Target="../media/image-18-2.png"/><Relationship Id="rId3" Type="http://schemas.openxmlformats.org/officeDocument/2006/relationships/image" Target="../media/image-18-3.png"/><Relationship Id="rId4" Type="http://schemas.openxmlformats.org/officeDocument/2006/relationships/image" Target="../media/image-18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png"/><Relationship Id="rId2" Type="http://schemas.openxmlformats.org/officeDocument/2006/relationships/image" Target="../media/image-20-2.png"/><Relationship Id="rId3" Type="http://schemas.openxmlformats.org/officeDocument/2006/relationships/image" Target="../media/image-20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1-1.png"/><Relationship Id="rId2" Type="http://schemas.openxmlformats.org/officeDocument/2006/relationships/image" Target="../media/image-21-2.png"/><Relationship Id="rId3" Type="http://schemas.openxmlformats.org/officeDocument/2006/relationships/image" Target="../media/image-21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3504" y="457200"/>
            <a:ext cx="1371600" cy="1415143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233172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spc="600" kern="0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SESSÃO 01</a:t>
            </a:r>
            <a:endParaRPr lang="en-US" sz="1500" dirty="0"/>
          </a:p>
        </p:txBody>
      </p:sp>
      <p:sp>
        <p:nvSpPr>
          <p:cNvPr id="4" name="Text 1"/>
          <p:cNvSpPr/>
          <p:nvPr/>
        </p:nvSpPr>
        <p:spPr>
          <a:xfrm>
            <a:off x="603504" y="2743200"/>
            <a:ext cx="1005840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44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Posicionamento e a</a:t>
            </a:r>
            <a:endParaRPr lang="en-US" sz="4400" dirty="0"/>
          </a:p>
          <a:p>
            <a:pPr indent="0" marL="0">
              <a:lnSpc>
                <a:spcPct val="100000"/>
              </a:lnSpc>
              <a:buNone/>
            </a:pPr>
            <a:r>
              <a:rPr lang="en-US" sz="44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Matemática dos 100K</a:t>
            </a:r>
            <a:endParaRPr lang="en-US" sz="4400" dirty="0"/>
          </a:p>
        </p:txBody>
      </p:sp>
      <p:sp>
        <p:nvSpPr>
          <p:cNvPr id="5" name="Text 2"/>
          <p:cNvSpPr/>
          <p:nvPr/>
        </p:nvSpPr>
        <p:spPr>
          <a:xfrm>
            <a:off x="640080" y="4937760"/>
            <a:ext cx="8229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Definir o número a atingir, o casal ideal a servir e a frase que te separa de todos os outros.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7863840" y="3931920"/>
            <a:ext cx="4297680" cy="256032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r" indent="0" marL="0">
              <a:buNone/>
            </a:pPr>
            <a:r>
              <a:rPr lang="en-US" sz="15000" b="1" dirty="0">
                <a:solidFill>
                  <a:srgbClr val="EADFD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100K</a:t>
            </a:r>
            <a:endParaRPr lang="en-US" sz="15000" dirty="0"/>
          </a:p>
        </p:txBody>
      </p:sp>
      <p:sp>
        <p:nvSpPr>
          <p:cNvPr id="7" name="Shape 4"/>
          <p:cNvSpPr/>
          <p:nvPr/>
        </p:nvSpPr>
        <p:spPr>
          <a:xfrm>
            <a:off x="658368" y="5989320"/>
            <a:ext cx="914400" cy="0"/>
          </a:xfrm>
          <a:prstGeom prst="line">
            <a:avLst/>
          </a:prstGeom>
          <a:noFill/>
          <a:ln w="31750">
            <a:solidFill>
              <a:srgbClr val="B1937E"/>
            </a:solidFill>
            <a:prstDash val="solid"/>
          </a:ln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365760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0" b="1" dirty="0">
                <a:solidFill>
                  <a:srgbClr val="EADFD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</a:t>
            </a:r>
            <a:endParaRPr lang="en-US" sz="15000" dirty="0"/>
          </a:p>
        </p:txBody>
      </p:sp>
      <p:sp>
        <p:nvSpPr>
          <p:cNvPr id="3" name="Text 1"/>
          <p:cNvSpPr/>
          <p:nvPr/>
        </p:nvSpPr>
        <p:spPr>
          <a:xfrm>
            <a:off x="594360" y="306324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PARTE 2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48640" y="3383280"/>
            <a:ext cx="10515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Posicionamento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94360" y="4892040"/>
            <a:ext cx="8686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Subir o preço sem posicionamento é só esperar que digam não. Vamos construir o que o sustenta.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48640" y="6437376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1: Posicionamento e a Matemática dos 100K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9A7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ERRO DE BASE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34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Um posicionamento para todos</a:t>
            </a:r>
            <a:endParaRPr lang="en-US" sz="3400" dirty="0"/>
          </a:p>
          <a:p>
            <a:pPr indent="0" marL="0">
              <a:lnSpc>
                <a:spcPct val="102000"/>
              </a:lnSpc>
              <a:buNone/>
            </a:pPr>
            <a:r>
              <a:rPr lang="en-US" sz="34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é um posicionamento para ninguém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48640" y="2606040"/>
            <a:ext cx="5330952" cy="3108960"/>
          </a:xfrm>
          <a:prstGeom prst="roundRect">
            <a:avLst>
              <a:gd name="adj" fmla="val 2941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914400" y="2926080"/>
            <a:ext cx="640080" cy="640080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0821" y="3092501"/>
            <a:ext cx="307238" cy="307238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868680" y="3703320"/>
            <a:ext cx="4663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8A7E7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“Fotografo casamentos”</a:t>
            </a:r>
            <a:endParaRPr lang="en-US" sz="2100" dirty="0"/>
          </a:p>
        </p:txBody>
      </p:sp>
      <p:sp>
        <p:nvSpPr>
          <p:cNvPr id="8" name="Text 5"/>
          <p:cNvSpPr/>
          <p:nvPr/>
        </p:nvSpPr>
        <p:spPr>
          <a:xfrm>
            <a:off x="868680" y="4297680"/>
            <a:ext cx="46634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Genérico. Compete só por preço e disponibilidade. O casal não vê diferença entre ti e mais 50 fotógrafos da zona.</a:t>
            </a:r>
            <a:endParaRPr lang="en-US" sz="1500" dirty="0"/>
          </a:p>
        </p:txBody>
      </p:sp>
      <p:sp>
        <p:nvSpPr>
          <p:cNvPr id="9" name="Shape 6"/>
          <p:cNvSpPr/>
          <p:nvPr/>
        </p:nvSpPr>
        <p:spPr>
          <a:xfrm>
            <a:off x="6309360" y="2606040"/>
            <a:ext cx="5330952" cy="3108960"/>
          </a:xfrm>
          <a:prstGeom prst="roundRect">
            <a:avLst>
              <a:gd name="adj" fmla="val 2941"/>
            </a:avLst>
          </a:prstGeom>
          <a:solidFill>
            <a:srgbClr val="EADFD0"/>
          </a:solidFill>
          <a:ln w="19050">
            <a:solidFill>
              <a:srgbClr val="B1937E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6675120" y="2926080"/>
            <a:ext cx="640080" cy="640080"/>
          </a:xfrm>
          <a:prstGeom prst="ellipse">
            <a:avLst/>
          </a:prstGeom>
          <a:solidFill>
            <a:srgbClr val="EFE7DE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1541" y="3092501"/>
            <a:ext cx="307238" cy="307238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6629400" y="3703320"/>
            <a:ext cx="46634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95000"/>
              </a:lnSpc>
              <a:buNone/>
            </a:pPr>
            <a:r>
              <a:rPr lang="en-US" sz="21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“Capturo casamentos</a:t>
            </a:r>
            <a:endParaRPr lang="en-US" sz="2100" dirty="0"/>
          </a:p>
          <a:p>
            <a:pPr indent="0" marL="0">
              <a:lnSpc>
                <a:spcPct val="95000"/>
              </a:lnSpc>
              <a:buNone/>
            </a:pPr>
            <a:r>
              <a:rPr lang="en-US" sz="21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autênticos e sem poses”</a:t>
            </a:r>
            <a:endParaRPr lang="en-US" sz="2100" dirty="0"/>
          </a:p>
        </p:txBody>
      </p:sp>
      <p:sp>
        <p:nvSpPr>
          <p:cNvPr id="13" name="Text 9"/>
          <p:cNvSpPr/>
          <p:nvPr/>
        </p:nvSpPr>
        <p:spPr>
          <a:xfrm>
            <a:off x="6629400" y="4526280"/>
            <a:ext cx="46634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Específico. Atrai um casal concreto que se revê nisto, e paga mais por encontrar exatamente o que procura.</a:t>
            </a:r>
            <a:endParaRPr lang="en-US" sz="1500" dirty="0"/>
          </a:p>
        </p:txBody>
      </p:sp>
      <p:sp>
        <p:nvSpPr>
          <p:cNvPr id="14" name="Shape 10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15" name="Text 11"/>
          <p:cNvSpPr/>
          <p:nvPr/>
        </p:nvSpPr>
        <p:spPr>
          <a:xfrm>
            <a:off x="548640" y="6437376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1: Posicionamento e a Matemática dos 100K</a:t>
            </a:r>
            <a:endParaRPr lang="en-US" sz="900" dirty="0"/>
          </a:p>
        </p:txBody>
      </p:sp>
      <p:sp>
        <p:nvSpPr>
          <p:cNvPr id="16" name="Text 12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9A7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ALICERCE DE TUDO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Definir o casal ideal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548640" y="1554480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Quanto mais nítido o retrato, mais fácil fica tudo o resto: o conteúdo, a proposta, a reunião e o preço.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548640" y="2148840"/>
            <a:ext cx="5330952" cy="1737360"/>
          </a:xfrm>
          <a:prstGeom prst="roundRect">
            <a:avLst>
              <a:gd name="adj" fmla="val 5263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868680" y="2459736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6081" y="2607137"/>
            <a:ext cx="272125" cy="272125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645920" y="2377440"/>
            <a:ext cx="40507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Quem são?</a:t>
            </a:r>
            <a:endParaRPr lang="en-US" sz="1900" dirty="0"/>
          </a:p>
        </p:txBody>
      </p:sp>
      <p:sp>
        <p:nvSpPr>
          <p:cNvPr id="9" name="Text 6"/>
          <p:cNvSpPr/>
          <p:nvPr/>
        </p:nvSpPr>
        <p:spPr>
          <a:xfrm>
            <a:off x="1645920" y="2862072"/>
            <a:ext cx="4005072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Idade, fase de vida, profissão, onde vivem, como gastam.</a:t>
            </a:r>
            <a:endParaRPr lang="en-US" sz="1400" dirty="0"/>
          </a:p>
        </p:txBody>
      </p:sp>
      <p:sp>
        <p:nvSpPr>
          <p:cNvPr id="10" name="Shape 7"/>
          <p:cNvSpPr/>
          <p:nvPr/>
        </p:nvSpPr>
        <p:spPr>
          <a:xfrm>
            <a:off x="6309360" y="2148840"/>
            <a:ext cx="5330952" cy="1737360"/>
          </a:xfrm>
          <a:prstGeom prst="roundRect">
            <a:avLst>
              <a:gd name="adj" fmla="val 5263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6629400" y="2459736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2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6801" y="2607137"/>
            <a:ext cx="272125" cy="272125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7406640" y="2377440"/>
            <a:ext cx="40507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 que valorizam?</a:t>
            </a:r>
            <a:endParaRPr lang="en-US" sz="1900" dirty="0"/>
          </a:p>
        </p:txBody>
      </p:sp>
      <p:sp>
        <p:nvSpPr>
          <p:cNvPr id="14" name="Text 10"/>
          <p:cNvSpPr/>
          <p:nvPr/>
        </p:nvSpPr>
        <p:spPr>
          <a:xfrm>
            <a:off x="7406640" y="2862072"/>
            <a:ext cx="4005072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Emoção, estética, discrição, festa, memória, exclusividade.</a:t>
            </a:r>
            <a:endParaRPr lang="en-US" sz="1400" dirty="0"/>
          </a:p>
        </p:txBody>
      </p:sp>
      <p:sp>
        <p:nvSpPr>
          <p:cNvPr id="15" name="Shape 11"/>
          <p:cNvSpPr/>
          <p:nvPr/>
        </p:nvSpPr>
        <p:spPr>
          <a:xfrm>
            <a:off x="548640" y="4069080"/>
            <a:ext cx="5330952" cy="1737360"/>
          </a:xfrm>
          <a:prstGeom prst="roundRect">
            <a:avLst>
              <a:gd name="adj" fmla="val 5263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868680" y="4379976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6081" y="4527377"/>
            <a:ext cx="272125" cy="272125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1645920" y="4297680"/>
            <a:ext cx="40507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 que os assusta?</a:t>
            </a:r>
            <a:endParaRPr lang="en-US" sz="1900" dirty="0"/>
          </a:p>
        </p:txBody>
      </p:sp>
      <p:sp>
        <p:nvSpPr>
          <p:cNvPr id="19" name="Text 14"/>
          <p:cNvSpPr/>
          <p:nvPr/>
        </p:nvSpPr>
        <p:spPr>
          <a:xfrm>
            <a:off x="1645920" y="4782312"/>
            <a:ext cx="4005072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Fotógrafo intrusivo, dia caótico, arrependimento, mau gosto.</a:t>
            </a:r>
            <a:endParaRPr lang="en-US" sz="1400" dirty="0"/>
          </a:p>
        </p:txBody>
      </p:sp>
      <p:sp>
        <p:nvSpPr>
          <p:cNvPr id="20" name="Shape 15"/>
          <p:cNvSpPr/>
          <p:nvPr/>
        </p:nvSpPr>
        <p:spPr>
          <a:xfrm>
            <a:off x="6309360" y="4069080"/>
            <a:ext cx="5330952" cy="1737360"/>
          </a:xfrm>
          <a:prstGeom prst="roundRect">
            <a:avLst>
              <a:gd name="adj" fmla="val 5263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21" name="Shape 16"/>
          <p:cNvSpPr/>
          <p:nvPr/>
        </p:nvSpPr>
        <p:spPr>
          <a:xfrm>
            <a:off x="6629400" y="4379976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22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76801" y="4527377"/>
            <a:ext cx="272125" cy="272125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7406640" y="4297680"/>
            <a:ext cx="40507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 que procuram em ti?</a:t>
            </a:r>
            <a:endParaRPr lang="en-US" sz="1900" dirty="0"/>
          </a:p>
        </p:txBody>
      </p:sp>
      <p:sp>
        <p:nvSpPr>
          <p:cNvPr id="24" name="Text 18"/>
          <p:cNvSpPr/>
          <p:nvPr/>
        </p:nvSpPr>
        <p:spPr>
          <a:xfrm>
            <a:off x="7406640" y="4782312"/>
            <a:ext cx="4005072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transformação e o sentimento que só tu lhes garantes.</a:t>
            </a:r>
            <a:endParaRPr lang="en-US" sz="1400" dirty="0"/>
          </a:p>
        </p:txBody>
      </p:sp>
      <p:sp>
        <p:nvSpPr>
          <p:cNvPr id="25" name="Shape 19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26" name="Text 20"/>
          <p:cNvSpPr/>
          <p:nvPr/>
        </p:nvSpPr>
        <p:spPr>
          <a:xfrm>
            <a:off x="548640" y="6437376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1: Posicionamento e a Matemática dos 100K</a:t>
            </a:r>
            <a:endParaRPr lang="en-US" sz="900" dirty="0"/>
          </a:p>
        </p:txBody>
      </p:sp>
      <p:sp>
        <p:nvSpPr>
          <p:cNvPr id="27" name="Text 21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EFE7D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EXEMPLO DE CASAL IDEAL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Sofia &amp; o Miguel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48640" y="1828800"/>
            <a:ext cx="11091672" cy="4206240"/>
          </a:xfrm>
          <a:prstGeom prst="roundRect">
            <a:avLst>
              <a:gd name="adj" fmla="val 2174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1005840" y="2331720"/>
            <a:ext cx="1005840" cy="1005840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67358" y="2593238"/>
            <a:ext cx="482803" cy="482803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2331720" y="2240280"/>
            <a:ext cx="4480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QUEM SÃO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2331720" y="2587752"/>
            <a:ext cx="44805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Casal urbano, 30–35 anos, carreiras estáveis, gosto cuidado. Casam numa quinta no campo, ~80 convidados.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7040880" y="2240280"/>
            <a:ext cx="4480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VALORIZAM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7040880" y="2587752"/>
            <a:ext cx="44805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Autenticidade acima de poses. Querem reviver a emoção, não uma sessão de fotos forçada. Apreciam design e detalhe.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2331720" y="4114800"/>
            <a:ext cx="4480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RECEIAM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2331720" y="4462272"/>
            <a:ext cx="44805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Um fotógrafo invasivo que estrague o ambiente, fotos artificiais e um dia desorganizado e stressante.</a:t>
            </a:r>
            <a:endParaRPr lang="en-US" sz="1400" dirty="0"/>
          </a:p>
        </p:txBody>
      </p:sp>
      <p:sp>
        <p:nvSpPr>
          <p:cNvPr id="13" name="Text 10"/>
          <p:cNvSpPr/>
          <p:nvPr/>
        </p:nvSpPr>
        <p:spPr>
          <a:xfrm>
            <a:off x="7040880" y="4114800"/>
            <a:ext cx="4480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PROCURAM EM TI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7040880" y="4462272"/>
            <a:ext cx="44805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Presença discreta, olhar de autor e a garantia de voltar a sentir aquele dia daqui a 20 anos.</a:t>
            </a:r>
            <a:endParaRPr lang="en-US" sz="1400" dirty="0"/>
          </a:p>
        </p:txBody>
      </p:sp>
      <p:sp>
        <p:nvSpPr>
          <p:cNvPr id="15" name="Shape 12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548640" y="6437376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1: Posicionamento e a Matemática dos 100K</a:t>
            </a:r>
            <a:endParaRPr lang="en-US" sz="900" dirty="0"/>
          </a:p>
        </p:txBody>
      </p:sp>
      <p:sp>
        <p:nvSpPr>
          <p:cNvPr id="17" name="Text 14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9A7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ANATOMIA DE UM POSICIONAMENTO FORTE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Três elementos, uma só identidade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965960"/>
            <a:ext cx="3337560" cy="3840480"/>
          </a:xfrm>
          <a:prstGeom prst="roundRect">
            <a:avLst>
              <a:gd name="adj" fmla="val 2740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1805940" y="2331720"/>
            <a:ext cx="822960" cy="822960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19910" y="2545690"/>
            <a:ext cx="395021" cy="395021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777240" y="3337560"/>
            <a:ext cx="28803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PARA QUEM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868680" y="4114800"/>
            <a:ext cx="269748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4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casal específico que serves. Não 'noivos', um casal concreto com nome, gostos e medos.</a:t>
            </a:r>
            <a:endParaRPr lang="en-US" sz="1400" dirty="0"/>
          </a:p>
        </p:txBody>
      </p:sp>
      <p:sp>
        <p:nvSpPr>
          <p:cNvPr id="9" name="Shape 6"/>
          <p:cNvSpPr/>
          <p:nvPr/>
        </p:nvSpPr>
        <p:spPr>
          <a:xfrm>
            <a:off x="4425696" y="1965960"/>
            <a:ext cx="3337560" cy="3840480"/>
          </a:xfrm>
          <a:prstGeom prst="roundRect">
            <a:avLst>
              <a:gd name="adj" fmla="val 2740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5682996" y="2331720"/>
            <a:ext cx="822960" cy="822960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6966" y="2545690"/>
            <a:ext cx="395021" cy="395021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4654296" y="3337560"/>
            <a:ext cx="28803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 QUE TENS DE DIFERENTE</a:t>
            </a:r>
            <a:endParaRPr lang="en-US" sz="1700" dirty="0"/>
          </a:p>
        </p:txBody>
      </p:sp>
      <p:sp>
        <p:nvSpPr>
          <p:cNvPr id="13" name="Text 9"/>
          <p:cNvSpPr/>
          <p:nvPr/>
        </p:nvSpPr>
        <p:spPr>
          <a:xfrm>
            <a:off x="4745736" y="4114800"/>
            <a:ext cx="269748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4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teu olhar, estilo ou método que ninguém copia. A razão para te escolherem a ti.</a:t>
            </a:r>
            <a:endParaRPr lang="en-US" sz="1400" dirty="0"/>
          </a:p>
        </p:txBody>
      </p:sp>
      <p:sp>
        <p:nvSpPr>
          <p:cNvPr id="14" name="Shape 10"/>
          <p:cNvSpPr/>
          <p:nvPr/>
        </p:nvSpPr>
        <p:spPr>
          <a:xfrm>
            <a:off x="8302752" y="1965960"/>
            <a:ext cx="3337560" cy="3840480"/>
          </a:xfrm>
          <a:prstGeom prst="roundRect">
            <a:avLst>
              <a:gd name="adj" fmla="val 2740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9560052" y="2331720"/>
            <a:ext cx="822960" cy="822960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74022" y="2545690"/>
            <a:ext cx="395021" cy="395021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8531352" y="3337560"/>
            <a:ext cx="28803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QUE TRANSFORMAÇÃO</a:t>
            </a:r>
            <a:endParaRPr lang="en-US" sz="1700" dirty="0"/>
          </a:p>
        </p:txBody>
      </p:sp>
      <p:sp>
        <p:nvSpPr>
          <p:cNvPr id="18" name="Text 13"/>
          <p:cNvSpPr/>
          <p:nvPr/>
        </p:nvSpPr>
        <p:spPr>
          <a:xfrm>
            <a:off x="8622792" y="4114800"/>
            <a:ext cx="269748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4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sentimento ou resultado que garantes. Não o serviço, a memória que ele protege.</a:t>
            </a:r>
            <a:endParaRPr lang="en-US" sz="1400" dirty="0"/>
          </a:p>
        </p:txBody>
      </p:sp>
      <p:sp>
        <p:nvSpPr>
          <p:cNvPr id="19" name="Shape 14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20" name="Text 15"/>
          <p:cNvSpPr/>
          <p:nvPr/>
        </p:nvSpPr>
        <p:spPr>
          <a:xfrm>
            <a:off x="548640" y="6437376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1: Posicionamento e a Matemática dos 100K</a:t>
            </a:r>
            <a:endParaRPr lang="en-US" sz="900" dirty="0"/>
          </a:p>
        </p:txBody>
      </p:sp>
      <p:sp>
        <p:nvSpPr>
          <p:cNvPr id="21" name="Text 16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9A7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FRASE DE POSICIONAMENTO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fórmula</a:t>
            </a:r>
            <a:endParaRPr lang="en-US" sz="3600" dirty="0"/>
          </a:p>
        </p:txBody>
      </p:sp>
      <p:sp>
        <p:nvSpPr>
          <p:cNvPr id="4" name="Shape 2"/>
          <p:cNvSpPr/>
          <p:nvPr/>
        </p:nvSpPr>
        <p:spPr>
          <a:xfrm>
            <a:off x="548640" y="1920240"/>
            <a:ext cx="11091672" cy="1554480"/>
          </a:xfrm>
          <a:prstGeom prst="roundRect">
            <a:avLst>
              <a:gd name="adj" fmla="val 5882"/>
            </a:avLst>
          </a:prstGeom>
          <a:solidFill>
            <a:srgbClr val="EFE7DE"/>
          </a:solidFill>
          <a:ln w="15240">
            <a:solidFill>
              <a:srgbClr val="9A7B66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822960" y="1920240"/>
            <a:ext cx="1051560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8A7E7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Ajudo </a:t>
            </a:r>
            <a:pPr indent="0" marL="0">
              <a:buNone/>
            </a:pPr>
            <a:r>
              <a:rPr lang="en-US" sz="2600" b="1" dirty="0">
                <a:solidFill>
                  <a:srgbClr val="9A7B6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[casal ideal]</a:t>
            </a:r>
            <a:pPr indent="0" marL="0">
              <a:buNone/>
            </a:pPr>
            <a:r>
              <a:rPr lang="en-US" sz="2600" dirty="0">
                <a:solidFill>
                  <a:srgbClr val="8A7E7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a </a:t>
            </a:r>
            <a:pPr indent="0" marL="0">
              <a:buNone/>
            </a:pPr>
            <a:r>
              <a:rPr lang="en-US" sz="26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[transformação]</a:t>
            </a:r>
            <a:pPr indent="0" marL="0">
              <a:buNone/>
            </a:pPr>
            <a:r>
              <a:rPr lang="en-US" sz="2600" dirty="0">
                <a:solidFill>
                  <a:srgbClr val="8A7E7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através de </a:t>
            </a:r>
            <a:pPr indent="0" marL="0">
              <a:buNone/>
            </a:pPr>
            <a:r>
              <a:rPr lang="en-US" sz="2600" b="1" dirty="0">
                <a:solidFill>
                  <a:srgbClr val="9A7B6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[o teu diferencial]</a:t>
            </a:r>
            <a:pPr indent="0" marL="0">
              <a:buNone/>
            </a:pPr>
            <a:r>
              <a:rPr lang="en-US" sz="2600" dirty="0">
                <a:solidFill>
                  <a:srgbClr val="8A7E7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.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548640" y="3749040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200" kern="0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Um exemplo aplicado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548640" y="4160520"/>
            <a:ext cx="11091672" cy="1737360"/>
          </a:xfrm>
          <a:prstGeom prst="roundRect">
            <a:avLst>
              <a:gd name="adj" fmla="val 5263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914400" y="4526280"/>
            <a:ext cx="640080" cy="640080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9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0821" y="4692701"/>
            <a:ext cx="307238" cy="307238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1828800" y="4343400"/>
            <a:ext cx="94183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i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“Ajudo casais que valorizam autenticidade a reviver o seu dia tal como o sentiram, através de uma fotografia documental e sem poses.”</a:t>
            </a:r>
            <a:endParaRPr lang="en-US" sz="1800" dirty="0"/>
          </a:p>
        </p:txBody>
      </p:sp>
      <p:sp>
        <p:nvSpPr>
          <p:cNvPr id="11" name="Shape 8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548640" y="6437376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1: Posicionamento e a Matemática dos 100K</a:t>
            </a:r>
            <a:endParaRPr lang="en-US" sz="900" dirty="0"/>
          </a:p>
        </p:txBody>
      </p:sp>
      <p:sp>
        <p:nvSpPr>
          <p:cNvPr id="13" name="Text 10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9A7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SENTE A DIFERENÇA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Genérico vs. Posicionado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874520"/>
            <a:ext cx="5330952" cy="1234440"/>
          </a:xfrm>
          <a:prstGeom prst="roundRect">
            <a:avLst>
              <a:gd name="adj" fmla="val 7407"/>
            </a:avLst>
          </a:prstGeom>
          <a:solidFill>
            <a:srgbClr val="FFFFFF"/>
          </a:solidFill>
          <a:ln w="9525">
            <a:solidFill>
              <a:srgbClr val="A89A86">
                <a:alpha val="5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822960" y="1874520"/>
            <a:ext cx="475488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Fotógrafo de casamentos profissional.</a:t>
            </a:r>
            <a:endParaRPr lang="en-US" sz="1500" dirty="0"/>
          </a:p>
        </p:txBody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989320" y="2331720"/>
            <a:ext cx="320040" cy="32004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6309360" y="1874520"/>
            <a:ext cx="5330952" cy="1234440"/>
          </a:xfrm>
          <a:prstGeom prst="roundRect">
            <a:avLst>
              <a:gd name="adj" fmla="val 7407"/>
            </a:avLst>
          </a:prstGeom>
          <a:solidFill>
            <a:srgbClr val="EADFD0"/>
          </a:solidFill>
          <a:ln w="12700">
            <a:solidFill>
              <a:srgbClr val="B1937E">
                <a:alpha val="9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8" name="Text 5"/>
          <p:cNvSpPr/>
          <p:nvPr/>
        </p:nvSpPr>
        <p:spPr>
          <a:xfrm>
            <a:off x="6583680" y="1874520"/>
            <a:ext cx="475488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Para casais que odeiam poses: o vosso dia, real e sem encenações.</a:t>
            </a:r>
            <a:endParaRPr lang="en-US" sz="1500" dirty="0"/>
          </a:p>
        </p:txBody>
      </p:sp>
      <p:sp>
        <p:nvSpPr>
          <p:cNvPr id="9" name="Shape 6"/>
          <p:cNvSpPr/>
          <p:nvPr/>
        </p:nvSpPr>
        <p:spPr>
          <a:xfrm>
            <a:off x="548640" y="3264408"/>
            <a:ext cx="5330952" cy="1234440"/>
          </a:xfrm>
          <a:prstGeom prst="roundRect">
            <a:avLst>
              <a:gd name="adj" fmla="val 7407"/>
            </a:avLst>
          </a:prstGeom>
          <a:solidFill>
            <a:srgbClr val="FFFFFF"/>
          </a:solidFill>
          <a:ln w="9525">
            <a:solidFill>
              <a:srgbClr val="A89A86">
                <a:alpha val="5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0" name="Text 7"/>
          <p:cNvSpPr/>
          <p:nvPr/>
        </p:nvSpPr>
        <p:spPr>
          <a:xfrm>
            <a:off x="822960" y="3264408"/>
            <a:ext cx="475488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Faço fotografia e vídeo de qualidade.</a:t>
            </a:r>
            <a:endParaRPr lang="en-US" sz="1500" dirty="0"/>
          </a:p>
        </p:txBody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9320" y="3721608"/>
            <a:ext cx="320040" cy="320040"/>
          </a:xfrm>
          <a:prstGeom prst="rect">
            <a:avLst/>
          </a:prstGeom>
        </p:spPr>
      </p:pic>
      <p:sp>
        <p:nvSpPr>
          <p:cNvPr id="12" name="Shape 8"/>
          <p:cNvSpPr/>
          <p:nvPr/>
        </p:nvSpPr>
        <p:spPr>
          <a:xfrm>
            <a:off x="6309360" y="3264408"/>
            <a:ext cx="5330952" cy="1234440"/>
          </a:xfrm>
          <a:prstGeom prst="roundRect">
            <a:avLst>
              <a:gd name="adj" fmla="val 7407"/>
            </a:avLst>
          </a:prstGeom>
          <a:solidFill>
            <a:srgbClr val="EADFD0"/>
          </a:solidFill>
          <a:ln w="12700">
            <a:solidFill>
              <a:srgbClr val="B1937E">
                <a:alpha val="9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3" name="Text 9"/>
          <p:cNvSpPr/>
          <p:nvPr/>
        </p:nvSpPr>
        <p:spPr>
          <a:xfrm>
            <a:off x="6583680" y="3264408"/>
            <a:ext cx="475488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Filmes de casamento com alma de cinema, para quem quer emocionar-se a cada revisão.</a:t>
            </a:r>
            <a:endParaRPr lang="en-US" sz="1500" dirty="0"/>
          </a:p>
        </p:txBody>
      </p:sp>
      <p:sp>
        <p:nvSpPr>
          <p:cNvPr id="14" name="Shape 10"/>
          <p:cNvSpPr/>
          <p:nvPr/>
        </p:nvSpPr>
        <p:spPr>
          <a:xfrm>
            <a:off x="548640" y="4654296"/>
            <a:ext cx="5330952" cy="1234440"/>
          </a:xfrm>
          <a:prstGeom prst="roundRect">
            <a:avLst>
              <a:gd name="adj" fmla="val 7407"/>
            </a:avLst>
          </a:prstGeom>
          <a:solidFill>
            <a:srgbClr val="FFFFFF"/>
          </a:solidFill>
          <a:ln w="9525">
            <a:solidFill>
              <a:srgbClr val="A89A86">
                <a:alpha val="5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5" name="Text 11"/>
          <p:cNvSpPr/>
          <p:nvPr/>
        </p:nvSpPr>
        <p:spPr>
          <a:xfrm>
            <a:off x="822960" y="4654296"/>
            <a:ext cx="475488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Cubro o vosso casamento do início ao fim.</a:t>
            </a:r>
            <a:endParaRPr lang="en-US" sz="1500" dirty="0"/>
          </a:p>
        </p:txBody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9320" y="5111496"/>
            <a:ext cx="320040" cy="320040"/>
          </a:xfrm>
          <a:prstGeom prst="rect">
            <a:avLst/>
          </a:prstGeom>
        </p:spPr>
      </p:pic>
      <p:sp>
        <p:nvSpPr>
          <p:cNvPr id="17" name="Shape 12"/>
          <p:cNvSpPr/>
          <p:nvPr/>
        </p:nvSpPr>
        <p:spPr>
          <a:xfrm>
            <a:off x="6309360" y="4654296"/>
            <a:ext cx="5330952" cy="1234440"/>
          </a:xfrm>
          <a:prstGeom prst="roundRect">
            <a:avLst>
              <a:gd name="adj" fmla="val 7407"/>
            </a:avLst>
          </a:prstGeom>
          <a:solidFill>
            <a:srgbClr val="EADFD0"/>
          </a:solidFill>
          <a:ln w="12700">
            <a:solidFill>
              <a:srgbClr val="B1937E">
                <a:alpha val="9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8" name="Text 13"/>
          <p:cNvSpPr/>
          <p:nvPr/>
        </p:nvSpPr>
        <p:spPr>
          <a:xfrm>
            <a:off x="6583680" y="4654296"/>
            <a:ext cx="475488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Discreto durante o dia, presente para sempre: a memória que os vossos filhos vão querer ver.</a:t>
            </a:r>
            <a:endParaRPr lang="en-US" sz="1500" dirty="0"/>
          </a:p>
        </p:txBody>
      </p:sp>
      <p:sp>
        <p:nvSpPr>
          <p:cNvPr id="19" name="Shape 14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20" name="Text 15"/>
          <p:cNvSpPr/>
          <p:nvPr/>
        </p:nvSpPr>
        <p:spPr>
          <a:xfrm>
            <a:off x="548640" y="6437376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1: Posicionamento e a Matemática dos 100K</a:t>
            </a:r>
            <a:endParaRPr lang="en-US" sz="900" dirty="0"/>
          </a:p>
        </p:txBody>
      </p:sp>
      <p:sp>
        <p:nvSpPr>
          <p:cNvPr id="21" name="Text 16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9A7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PORQUE TUDO ISTO IMPORTA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11556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 posicionamento é o que justifica o preço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2286000"/>
            <a:ext cx="2615184" cy="2743200"/>
          </a:xfrm>
          <a:prstGeom prst="roundRect">
            <a:avLst>
              <a:gd name="adj" fmla="val 3497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1444752" y="2606040"/>
            <a:ext cx="822960" cy="822960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58722" y="2820010"/>
            <a:ext cx="395021" cy="395021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731520" y="3611880"/>
            <a:ext cx="224942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Posicionas-te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777240" y="4114800"/>
            <a:ext cx="2157984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3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para um casal específico</a:t>
            </a:r>
            <a:endParaRPr lang="en-US" sz="1300" dirty="0"/>
          </a:p>
        </p:txBody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8104" y="3520440"/>
            <a:ext cx="292608" cy="292608"/>
          </a:xfrm>
          <a:prstGeom prst="rect">
            <a:avLst/>
          </a:prstGeom>
        </p:spPr>
      </p:pic>
      <p:sp>
        <p:nvSpPr>
          <p:cNvPr id="10" name="Shape 6"/>
          <p:cNvSpPr/>
          <p:nvPr/>
        </p:nvSpPr>
        <p:spPr>
          <a:xfrm>
            <a:off x="3374136" y="2286000"/>
            <a:ext cx="2615184" cy="2743200"/>
          </a:xfrm>
          <a:prstGeom prst="roundRect">
            <a:avLst>
              <a:gd name="adj" fmla="val 3497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1" name="Shape 7"/>
          <p:cNvSpPr/>
          <p:nvPr/>
        </p:nvSpPr>
        <p:spPr>
          <a:xfrm>
            <a:off x="4270248" y="2606040"/>
            <a:ext cx="822960" cy="822960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4218" y="2820010"/>
            <a:ext cx="395021" cy="395021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3557016" y="3611880"/>
            <a:ext cx="224942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Atrais o casal certo</a:t>
            </a:r>
            <a:endParaRPr lang="en-US" sz="1700" dirty="0"/>
          </a:p>
        </p:txBody>
      </p:sp>
      <p:sp>
        <p:nvSpPr>
          <p:cNvPr id="14" name="Text 9"/>
          <p:cNvSpPr/>
          <p:nvPr/>
        </p:nvSpPr>
        <p:spPr>
          <a:xfrm>
            <a:off x="3602736" y="4114800"/>
            <a:ext cx="2157984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3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 se revê e te procura a ti</a:t>
            </a:r>
            <a:endParaRPr lang="en-US" sz="1300" dirty="0"/>
          </a:p>
        </p:txBody>
      </p:sp>
      <p:pic>
        <p:nvPicPr>
          <p:cNvPr id="1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3600" y="3520440"/>
            <a:ext cx="292608" cy="292608"/>
          </a:xfrm>
          <a:prstGeom prst="rect">
            <a:avLst/>
          </a:prstGeom>
        </p:spPr>
      </p:pic>
      <p:sp>
        <p:nvSpPr>
          <p:cNvPr id="16" name="Shape 10"/>
          <p:cNvSpPr/>
          <p:nvPr/>
        </p:nvSpPr>
        <p:spPr>
          <a:xfrm>
            <a:off x="6199632" y="2286000"/>
            <a:ext cx="2615184" cy="2743200"/>
          </a:xfrm>
          <a:prstGeom prst="roundRect">
            <a:avLst>
              <a:gd name="adj" fmla="val 3497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7" name="Shape 11"/>
          <p:cNvSpPr/>
          <p:nvPr/>
        </p:nvSpPr>
        <p:spPr>
          <a:xfrm>
            <a:off x="7095744" y="2606040"/>
            <a:ext cx="822960" cy="822960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8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09714" y="2820010"/>
            <a:ext cx="395021" cy="395021"/>
          </a:xfrm>
          <a:prstGeom prst="rect">
            <a:avLst/>
          </a:prstGeom>
        </p:spPr>
      </p:pic>
      <p:sp>
        <p:nvSpPr>
          <p:cNvPr id="19" name="Text 12"/>
          <p:cNvSpPr/>
          <p:nvPr/>
        </p:nvSpPr>
        <p:spPr>
          <a:xfrm>
            <a:off x="6382512" y="3611880"/>
            <a:ext cx="224942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Vendes valor</a:t>
            </a:r>
            <a:endParaRPr lang="en-US" sz="1700" dirty="0"/>
          </a:p>
        </p:txBody>
      </p:sp>
      <p:sp>
        <p:nvSpPr>
          <p:cNvPr id="20" name="Text 13"/>
          <p:cNvSpPr/>
          <p:nvPr/>
        </p:nvSpPr>
        <p:spPr>
          <a:xfrm>
            <a:off x="6428232" y="4114800"/>
            <a:ext cx="2157984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3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não comparas preço com ninguém</a:t>
            </a:r>
            <a:endParaRPr lang="en-US" sz="1300" dirty="0"/>
          </a:p>
        </p:txBody>
      </p:sp>
      <p:pic>
        <p:nvPicPr>
          <p:cNvPr id="21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69096" y="3520440"/>
            <a:ext cx="292608" cy="292608"/>
          </a:xfrm>
          <a:prstGeom prst="rect">
            <a:avLst/>
          </a:prstGeom>
        </p:spPr>
      </p:pic>
      <p:sp>
        <p:nvSpPr>
          <p:cNvPr id="22" name="Shape 14"/>
          <p:cNvSpPr/>
          <p:nvPr/>
        </p:nvSpPr>
        <p:spPr>
          <a:xfrm>
            <a:off x="9025128" y="2286000"/>
            <a:ext cx="2615184" cy="2743200"/>
          </a:xfrm>
          <a:prstGeom prst="roundRect">
            <a:avLst>
              <a:gd name="adj" fmla="val 3497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23" name="Shape 15"/>
          <p:cNvSpPr/>
          <p:nvPr/>
        </p:nvSpPr>
        <p:spPr>
          <a:xfrm>
            <a:off x="9921240" y="2606040"/>
            <a:ext cx="822960" cy="822960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24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35210" y="2820010"/>
            <a:ext cx="395021" cy="395021"/>
          </a:xfrm>
          <a:prstGeom prst="rect">
            <a:avLst/>
          </a:prstGeom>
        </p:spPr>
      </p:pic>
      <p:sp>
        <p:nvSpPr>
          <p:cNvPr id="25" name="Text 16"/>
          <p:cNvSpPr/>
          <p:nvPr/>
        </p:nvSpPr>
        <p:spPr>
          <a:xfrm>
            <a:off x="9208008" y="3611880"/>
            <a:ext cx="224942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Cobras mais</a:t>
            </a:r>
            <a:endParaRPr lang="en-US" sz="1700" dirty="0"/>
          </a:p>
        </p:txBody>
      </p:sp>
      <p:sp>
        <p:nvSpPr>
          <p:cNvPr id="26" name="Text 17"/>
          <p:cNvSpPr/>
          <p:nvPr/>
        </p:nvSpPr>
        <p:spPr>
          <a:xfrm>
            <a:off x="9253728" y="4114800"/>
            <a:ext cx="2157984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3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 fechas com confiança</a:t>
            </a:r>
            <a:endParaRPr lang="en-US" sz="1300" dirty="0"/>
          </a:p>
        </p:txBody>
      </p:sp>
      <p:sp>
        <p:nvSpPr>
          <p:cNvPr id="27" name="Text 18"/>
          <p:cNvSpPr/>
          <p:nvPr/>
        </p:nvSpPr>
        <p:spPr>
          <a:xfrm>
            <a:off x="548640" y="5394960"/>
            <a:ext cx="1109167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Sem posicionamento, subir o preço é só esperar pelo 'não'. Com ele, o preço passa a fazer sentido.</a:t>
            </a:r>
            <a:endParaRPr lang="en-US" sz="1600" dirty="0"/>
          </a:p>
        </p:txBody>
      </p:sp>
      <p:sp>
        <p:nvSpPr>
          <p:cNvPr id="28" name="Shape 19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29" name="Text 20"/>
          <p:cNvSpPr/>
          <p:nvPr/>
        </p:nvSpPr>
        <p:spPr>
          <a:xfrm>
            <a:off x="548640" y="6437376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1: Posicionamento e a Matemática dos 100K</a:t>
            </a:r>
            <a:endParaRPr lang="en-US" sz="900" dirty="0"/>
          </a:p>
        </p:txBody>
      </p:sp>
      <p:sp>
        <p:nvSpPr>
          <p:cNvPr id="30" name="Text 21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9A7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EVITA ESTAS ARMADILHAS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Erros comuns de posicionamento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920240"/>
            <a:ext cx="5330952" cy="18288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68680" y="2194560"/>
            <a:ext cx="548640" cy="548640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1326" y="2337206"/>
            <a:ext cx="263347" cy="263347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600200" y="2176272"/>
            <a:ext cx="409651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Copiar a concorrência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914400" y="2834640"/>
            <a:ext cx="459943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 soas igual a todos, o casal escolhe pelo preço. Copiar é competir no terreno do mais barato.</a:t>
            </a:r>
            <a:endParaRPr lang="en-US" sz="1400" dirty="0"/>
          </a:p>
        </p:txBody>
      </p:sp>
      <p:sp>
        <p:nvSpPr>
          <p:cNvPr id="9" name="Shape 6"/>
          <p:cNvSpPr/>
          <p:nvPr/>
        </p:nvSpPr>
        <p:spPr>
          <a:xfrm>
            <a:off x="6309360" y="1920240"/>
            <a:ext cx="5330952" cy="18288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6629400" y="2194560"/>
            <a:ext cx="548640" cy="548640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2046" y="2337206"/>
            <a:ext cx="263347" cy="263347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360920" y="2176272"/>
            <a:ext cx="409651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Querer agradar a toda a gente</a:t>
            </a:r>
            <a:endParaRPr lang="en-US" sz="1800" dirty="0"/>
          </a:p>
        </p:txBody>
      </p:sp>
      <p:sp>
        <p:nvSpPr>
          <p:cNvPr id="13" name="Text 9"/>
          <p:cNvSpPr/>
          <p:nvPr/>
        </p:nvSpPr>
        <p:spPr>
          <a:xfrm>
            <a:off x="6675120" y="2834640"/>
            <a:ext cx="459943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Ao tentar servir todos os casais, deixas de ser a escolha óbvia para qualquer um deles.</a:t>
            </a:r>
            <a:endParaRPr lang="en-US" sz="1400" dirty="0"/>
          </a:p>
        </p:txBody>
      </p:sp>
      <p:sp>
        <p:nvSpPr>
          <p:cNvPr id="14" name="Shape 10"/>
          <p:cNvSpPr/>
          <p:nvPr/>
        </p:nvSpPr>
        <p:spPr>
          <a:xfrm>
            <a:off x="548640" y="4023360"/>
            <a:ext cx="5330952" cy="18288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868680" y="4297680"/>
            <a:ext cx="548640" cy="548640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1326" y="4440326"/>
            <a:ext cx="263347" cy="263347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600200" y="4279392"/>
            <a:ext cx="409651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Falar de ti, não do casal</a:t>
            </a:r>
            <a:endParaRPr lang="en-US" sz="1800" dirty="0"/>
          </a:p>
        </p:txBody>
      </p:sp>
      <p:sp>
        <p:nvSpPr>
          <p:cNvPr id="18" name="Text 13"/>
          <p:cNvSpPr/>
          <p:nvPr/>
        </p:nvSpPr>
        <p:spPr>
          <a:xfrm>
            <a:off x="914400" y="4937760"/>
            <a:ext cx="459943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“Tenho 10 anos de experiência” importa menos do que “vais reviver este dia para sempre”.</a:t>
            </a:r>
            <a:endParaRPr lang="en-US" sz="1400" dirty="0"/>
          </a:p>
        </p:txBody>
      </p:sp>
      <p:sp>
        <p:nvSpPr>
          <p:cNvPr id="19" name="Shape 14"/>
          <p:cNvSpPr/>
          <p:nvPr/>
        </p:nvSpPr>
        <p:spPr>
          <a:xfrm>
            <a:off x="6309360" y="4023360"/>
            <a:ext cx="5330952" cy="18288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20" name="Shape 15"/>
          <p:cNvSpPr/>
          <p:nvPr/>
        </p:nvSpPr>
        <p:spPr>
          <a:xfrm>
            <a:off x="6629400" y="4297680"/>
            <a:ext cx="548640" cy="548640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21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72046" y="4440326"/>
            <a:ext cx="263347" cy="263347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7360920" y="4279392"/>
            <a:ext cx="409651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Listar serviços, não emoções</a:t>
            </a:r>
            <a:endParaRPr lang="en-US" sz="1800" dirty="0"/>
          </a:p>
        </p:txBody>
      </p:sp>
      <p:sp>
        <p:nvSpPr>
          <p:cNvPr id="23" name="Text 17"/>
          <p:cNvSpPr/>
          <p:nvPr/>
        </p:nvSpPr>
        <p:spPr>
          <a:xfrm>
            <a:off x="6675120" y="4937760"/>
            <a:ext cx="459943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Horas, fotos e entregáveis não vendem. A memória e o sentimento que protegem, sim.</a:t>
            </a:r>
            <a:endParaRPr lang="en-US" sz="1400" dirty="0"/>
          </a:p>
        </p:txBody>
      </p:sp>
      <p:sp>
        <p:nvSpPr>
          <p:cNvPr id="24" name="Shape 18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25" name="Text 19"/>
          <p:cNvSpPr/>
          <p:nvPr/>
        </p:nvSpPr>
        <p:spPr>
          <a:xfrm>
            <a:off x="548640" y="6437376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1: Posicionamento e a Matemática dos 100K</a:t>
            </a:r>
            <a:endParaRPr lang="en-US" sz="900" dirty="0"/>
          </a:p>
        </p:txBody>
      </p:sp>
      <p:sp>
        <p:nvSpPr>
          <p:cNvPr id="26" name="Text 20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</a:t>
            </a:r>
            <a:endParaRPr lang="en-US" sz="9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365760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0" b="1" dirty="0">
                <a:solidFill>
                  <a:srgbClr val="EADFD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</a:t>
            </a:r>
            <a:endParaRPr lang="en-US" sz="15000" dirty="0"/>
          </a:p>
        </p:txBody>
      </p:sp>
      <p:sp>
        <p:nvSpPr>
          <p:cNvPr id="3" name="Text 1"/>
          <p:cNvSpPr/>
          <p:nvPr/>
        </p:nvSpPr>
        <p:spPr>
          <a:xfrm>
            <a:off x="594360" y="306324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MÃOS À OBRA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48640" y="3383280"/>
            <a:ext cx="10515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 Trabalho desta Semana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94360" y="4892040"/>
            <a:ext cx="8686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teoria não muda faturação. A implementação, sim. Até à próxima sessão: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48640" y="6437376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1: Posicionamento e a Matemática dos 100K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9A7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QUE RESOLVEMOS HOJE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Antes da estratégia, a clareza</a:t>
            </a:r>
            <a:endParaRPr lang="en-US" sz="3600" dirty="0"/>
          </a:p>
        </p:txBody>
      </p:sp>
      <p:sp>
        <p:nvSpPr>
          <p:cNvPr id="4" name="Shape 2"/>
          <p:cNvSpPr/>
          <p:nvPr/>
        </p:nvSpPr>
        <p:spPr>
          <a:xfrm>
            <a:off x="548640" y="1874520"/>
            <a:ext cx="11091672" cy="960120"/>
          </a:xfrm>
          <a:prstGeom prst="roundRect">
            <a:avLst>
              <a:gd name="adj" fmla="val 9524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68680" y="2066544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6081" y="2213945"/>
            <a:ext cx="272125" cy="272125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691640" y="1874520"/>
            <a:ext cx="8229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3000" dirty="0"/>
          </a:p>
        </p:txBody>
      </p:sp>
      <p:sp>
        <p:nvSpPr>
          <p:cNvPr id="8" name="Text 5"/>
          <p:cNvSpPr/>
          <p:nvPr/>
        </p:nvSpPr>
        <p:spPr>
          <a:xfrm>
            <a:off x="2514600" y="2020824"/>
            <a:ext cx="8778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matemática dos 100K</a:t>
            </a:r>
            <a:endParaRPr lang="en-US" sz="1900" dirty="0"/>
          </a:p>
        </p:txBody>
      </p:sp>
      <p:sp>
        <p:nvSpPr>
          <p:cNvPr id="9" name="Text 6"/>
          <p:cNvSpPr/>
          <p:nvPr/>
        </p:nvSpPr>
        <p:spPr>
          <a:xfrm>
            <a:off x="2514600" y="2377440"/>
            <a:ext cx="8778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Transformar a meta num número concreto de casamentos × ticket médio.</a:t>
            </a:r>
            <a:endParaRPr lang="en-US" sz="1350" dirty="0"/>
          </a:p>
        </p:txBody>
      </p:sp>
      <p:sp>
        <p:nvSpPr>
          <p:cNvPr id="10" name="Shape 7"/>
          <p:cNvSpPr/>
          <p:nvPr/>
        </p:nvSpPr>
        <p:spPr>
          <a:xfrm>
            <a:off x="548640" y="2971800"/>
            <a:ext cx="11091672" cy="960120"/>
          </a:xfrm>
          <a:prstGeom prst="roundRect">
            <a:avLst>
              <a:gd name="adj" fmla="val 9524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868680" y="3163824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2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6081" y="3311225"/>
            <a:ext cx="272125" cy="272125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1691640" y="2971800"/>
            <a:ext cx="8229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3000" dirty="0"/>
          </a:p>
        </p:txBody>
      </p:sp>
      <p:sp>
        <p:nvSpPr>
          <p:cNvPr id="14" name="Text 10"/>
          <p:cNvSpPr/>
          <p:nvPr/>
        </p:nvSpPr>
        <p:spPr>
          <a:xfrm>
            <a:off x="2514600" y="3118104"/>
            <a:ext cx="8778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Volume vs. Preço</a:t>
            </a:r>
            <a:endParaRPr lang="en-US" sz="1900" dirty="0"/>
          </a:p>
        </p:txBody>
      </p:sp>
      <p:sp>
        <p:nvSpPr>
          <p:cNvPr id="15" name="Text 11"/>
          <p:cNvSpPr/>
          <p:nvPr/>
        </p:nvSpPr>
        <p:spPr>
          <a:xfrm>
            <a:off x="2514600" y="3474720"/>
            <a:ext cx="8778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Escolher conscientemente o caminho, e perceber porque o preço quase sempre vence.</a:t>
            </a:r>
            <a:endParaRPr lang="en-US" sz="1350" dirty="0"/>
          </a:p>
        </p:txBody>
      </p:sp>
      <p:sp>
        <p:nvSpPr>
          <p:cNvPr id="16" name="Shape 12"/>
          <p:cNvSpPr/>
          <p:nvPr/>
        </p:nvSpPr>
        <p:spPr>
          <a:xfrm>
            <a:off x="548640" y="4069080"/>
            <a:ext cx="11091672" cy="960120"/>
          </a:xfrm>
          <a:prstGeom prst="roundRect">
            <a:avLst>
              <a:gd name="adj" fmla="val 9524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7" name="Shape 13"/>
          <p:cNvSpPr/>
          <p:nvPr/>
        </p:nvSpPr>
        <p:spPr>
          <a:xfrm>
            <a:off x="868680" y="4261104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8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6081" y="4408505"/>
            <a:ext cx="272125" cy="272125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1691640" y="4069080"/>
            <a:ext cx="8229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3000" dirty="0"/>
          </a:p>
        </p:txBody>
      </p:sp>
      <p:sp>
        <p:nvSpPr>
          <p:cNvPr id="20" name="Text 15"/>
          <p:cNvSpPr/>
          <p:nvPr/>
        </p:nvSpPr>
        <p:spPr>
          <a:xfrm>
            <a:off x="2514600" y="4215384"/>
            <a:ext cx="8778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casal ideal</a:t>
            </a:r>
            <a:endParaRPr lang="en-US" sz="1900" dirty="0"/>
          </a:p>
        </p:txBody>
      </p:sp>
      <p:sp>
        <p:nvSpPr>
          <p:cNvPr id="21" name="Text 16"/>
          <p:cNvSpPr/>
          <p:nvPr/>
        </p:nvSpPr>
        <p:spPr>
          <a:xfrm>
            <a:off x="2514600" y="4572000"/>
            <a:ext cx="8778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Definir exatamente para quem trabalhas, para tudo o resto ficar fácil.</a:t>
            </a:r>
            <a:endParaRPr lang="en-US" sz="1350" dirty="0"/>
          </a:p>
        </p:txBody>
      </p:sp>
      <p:sp>
        <p:nvSpPr>
          <p:cNvPr id="22" name="Shape 17"/>
          <p:cNvSpPr/>
          <p:nvPr/>
        </p:nvSpPr>
        <p:spPr>
          <a:xfrm>
            <a:off x="548640" y="5166360"/>
            <a:ext cx="11091672" cy="960120"/>
          </a:xfrm>
          <a:prstGeom prst="roundRect">
            <a:avLst>
              <a:gd name="adj" fmla="val 9524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23" name="Shape 18"/>
          <p:cNvSpPr/>
          <p:nvPr/>
        </p:nvSpPr>
        <p:spPr>
          <a:xfrm>
            <a:off x="868680" y="5358384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24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6081" y="5505785"/>
            <a:ext cx="272125" cy="272125"/>
          </a:xfrm>
          <a:prstGeom prst="rect">
            <a:avLst/>
          </a:prstGeom>
        </p:spPr>
      </p:pic>
      <p:sp>
        <p:nvSpPr>
          <p:cNvPr id="25" name="Text 19"/>
          <p:cNvSpPr/>
          <p:nvPr/>
        </p:nvSpPr>
        <p:spPr>
          <a:xfrm>
            <a:off x="1691640" y="5166360"/>
            <a:ext cx="8229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3000" dirty="0"/>
          </a:p>
        </p:txBody>
      </p:sp>
      <p:sp>
        <p:nvSpPr>
          <p:cNvPr id="26" name="Text 20"/>
          <p:cNvSpPr/>
          <p:nvPr/>
        </p:nvSpPr>
        <p:spPr>
          <a:xfrm>
            <a:off x="2514600" y="5312664"/>
            <a:ext cx="8778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frase de posicionamento</a:t>
            </a:r>
            <a:endParaRPr lang="en-US" sz="1900" dirty="0"/>
          </a:p>
        </p:txBody>
      </p:sp>
      <p:sp>
        <p:nvSpPr>
          <p:cNvPr id="27" name="Text 21"/>
          <p:cNvSpPr/>
          <p:nvPr/>
        </p:nvSpPr>
        <p:spPr>
          <a:xfrm>
            <a:off x="2514600" y="5669280"/>
            <a:ext cx="8778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Construir a frase que te faz competir por significado, não por preço.</a:t>
            </a:r>
            <a:endParaRPr lang="en-US" sz="1350" dirty="0"/>
          </a:p>
        </p:txBody>
      </p:sp>
      <p:sp>
        <p:nvSpPr>
          <p:cNvPr id="28" name="Shape 22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29" name="Text 23"/>
          <p:cNvSpPr/>
          <p:nvPr/>
        </p:nvSpPr>
        <p:spPr>
          <a:xfrm>
            <a:off x="548640" y="6437376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1: Posicionamento e a Matemática dos 100K</a:t>
            </a:r>
            <a:endParaRPr lang="en-US" sz="900" dirty="0"/>
          </a:p>
        </p:txBody>
      </p:sp>
      <p:sp>
        <p:nvSpPr>
          <p:cNvPr id="30" name="Text 24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9A7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TRABALHO DESTA SEMANA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Três tarefas, um objetivo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48640" y="1920240"/>
            <a:ext cx="11091672" cy="1280160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777240" y="1920240"/>
            <a:ext cx="8686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3800" dirty="0"/>
          </a:p>
        </p:txBody>
      </p:sp>
      <p:sp>
        <p:nvSpPr>
          <p:cNvPr id="6" name="Shape 4"/>
          <p:cNvSpPr/>
          <p:nvPr/>
        </p:nvSpPr>
        <p:spPr>
          <a:xfrm>
            <a:off x="1783080" y="2276856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30481" y="2424257"/>
            <a:ext cx="272125" cy="272125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2606040" y="2103120"/>
            <a:ext cx="8778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Escolhe a tua linha</a:t>
            </a:r>
            <a:endParaRPr lang="en-US" sz="1900" dirty="0"/>
          </a:p>
        </p:txBody>
      </p:sp>
      <p:sp>
        <p:nvSpPr>
          <p:cNvPr id="9" name="Text 6"/>
          <p:cNvSpPr/>
          <p:nvPr/>
        </p:nvSpPr>
        <p:spPr>
          <a:xfrm>
            <a:off x="2606040" y="2523744"/>
            <a:ext cx="87782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Define o teu ticket médio-alvo e o número de casamentos/ano que isso implica. Escolhe conscientemente onde queres viver na equação.</a:t>
            </a:r>
            <a:endParaRPr lang="en-US" sz="1350" dirty="0"/>
          </a:p>
        </p:txBody>
      </p:sp>
      <p:sp>
        <p:nvSpPr>
          <p:cNvPr id="10" name="Shape 7"/>
          <p:cNvSpPr/>
          <p:nvPr/>
        </p:nvSpPr>
        <p:spPr>
          <a:xfrm>
            <a:off x="548640" y="3337560"/>
            <a:ext cx="11091672" cy="1280160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1" name="Text 8"/>
          <p:cNvSpPr/>
          <p:nvPr/>
        </p:nvSpPr>
        <p:spPr>
          <a:xfrm>
            <a:off x="777240" y="3337560"/>
            <a:ext cx="8686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3800" dirty="0"/>
          </a:p>
        </p:txBody>
      </p:sp>
      <p:sp>
        <p:nvSpPr>
          <p:cNvPr id="12" name="Shape 9"/>
          <p:cNvSpPr/>
          <p:nvPr/>
        </p:nvSpPr>
        <p:spPr>
          <a:xfrm>
            <a:off x="1783080" y="3694176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0481" y="3841577"/>
            <a:ext cx="272125" cy="272125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2606040" y="3520440"/>
            <a:ext cx="8778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Retrata o teu casal ideal</a:t>
            </a:r>
            <a:endParaRPr lang="en-US" sz="1900" dirty="0"/>
          </a:p>
        </p:txBody>
      </p:sp>
      <p:sp>
        <p:nvSpPr>
          <p:cNvPr id="15" name="Text 11"/>
          <p:cNvSpPr/>
          <p:nvPr/>
        </p:nvSpPr>
        <p:spPr>
          <a:xfrm>
            <a:off x="2606040" y="3941064"/>
            <a:ext cx="87782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Escreve quem é, o que valoriza, o que o assusta e o que procura em ti. Um parágrafo concreto, não uma generalidade.</a:t>
            </a:r>
            <a:endParaRPr lang="en-US" sz="1350" dirty="0"/>
          </a:p>
        </p:txBody>
      </p:sp>
      <p:sp>
        <p:nvSpPr>
          <p:cNvPr id="16" name="Shape 12"/>
          <p:cNvSpPr/>
          <p:nvPr/>
        </p:nvSpPr>
        <p:spPr>
          <a:xfrm>
            <a:off x="548640" y="4754880"/>
            <a:ext cx="11091672" cy="1280160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7" name="Text 13"/>
          <p:cNvSpPr/>
          <p:nvPr/>
        </p:nvSpPr>
        <p:spPr>
          <a:xfrm>
            <a:off x="777240" y="4754880"/>
            <a:ext cx="8686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3800" dirty="0"/>
          </a:p>
        </p:txBody>
      </p:sp>
      <p:sp>
        <p:nvSpPr>
          <p:cNvPr id="18" name="Shape 14"/>
          <p:cNvSpPr/>
          <p:nvPr/>
        </p:nvSpPr>
        <p:spPr>
          <a:xfrm>
            <a:off x="1783080" y="5111496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0481" y="5258897"/>
            <a:ext cx="272125" cy="272125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2606040" y="4937760"/>
            <a:ext cx="8778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Escreve a tua frase</a:t>
            </a:r>
            <a:endParaRPr lang="en-US" sz="1900" dirty="0"/>
          </a:p>
        </p:txBody>
      </p:sp>
      <p:sp>
        <p:nvSpPr>
          <p:cNvPr id="21" name="Text 16"/>
          <p:cNvSpPr/>
          <p:nvPr/>
        </p:nvSpPr>
        <p:spPr>
          <a:xfrm>
            <a:off x="2606040" y="5358384"/>
            <a:ext cx="87782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Aplica a fórmula e redige a tua frase de posicionamento numa linha. Vamos testá-la juntos na próxima sessão.</a:t>
            </a:r>
            <a:endParaRPr lang="en-US" sz="1350" dirty="0"/>
          </a:p>
        </p:txBody>
      </p:sp>
      <p:sp>
        <p:nvSpPr>
          <p:cNvPr id="22" name="Shape 17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23" name="Text 18"/>
          <p:cNvSpPr/>
          <p:nvPr/>
        </p:nvSpPr>
        <p:spPr>
          <a:xfrm>
            <a:off x="548640" y="6437376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1: Posicionamento e a Matemática dos 100K</a:t>
            </a:r>
            <a:endParaRPr lang="en-US" sz="900" dirty="0"/>
          </a:p>
        </p:txBody>
      </p:sp>
      <p:sp>
        <p:nvSpPr>
          <p:cNvPr id="24" name="Text 19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</a:t>
            </a:r>
            <a:endParaRPr lang="en-US" sz="9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EFE7D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ENTREGÁVEL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 que trazes à próxima sessão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920240"/>
            <a:ext cx="11091672" cy="2834640"/>
          </a:xfrm>
          <a:prstGeom prst="roundRect">
            <a:avLst>
              <a:gd name="adj" fmla="val 3226"/>
            </a:avLst>
          </a:prstGeom>
          <a:solidFill>
            <a:srgbClr val="FFFFFF"/>
          </a:solidFill>
          <a:ln w="19050">
            <a:solidFill>
              <a:srgbClr val="B1937E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914400" y="2194560"/>
            <a:ext cx="10058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Documento de Posicionamento</a:t>
            </a:r>
            <a:endParaRPr lang="en-US" sz="2400" dirty="0"/>
          </a:p>
        </p:txBody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" y="2962656"/>
            <a:ext cx="365760" cy="36576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463040" y="2926080"/>
            <a:ext cx="9875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teu número-alvo: ticket médio × nº de casamentos = 100.000€</a:t>
            </a:r>
            <a:endParaRPr lang="en-US" sz="1600" dirty="0"/>
          </a:p>
        </p:txBody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3529584"/>
            <a:ext cx="365760" cy="36576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463040" y="3493008"/>
            <a:ext cx="9875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retrato escrito do teu casal ideal (quem, valoriza, receia, procura)</a:t>
            </a:r>
            <a:endParaRPr lang="en-US" sz="160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4096512"/>
            <a:ext cx="365760" cy="365760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1463040" y="4059936"/>
            <a:ext cx="9875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tua frase de posicionamento em 1 linha, pronta a testar</a:t>
            </a:r>
            <a:endParaRPr lang="en-US" sz="1600" dirty="0"/>
          </a:p>
        </p:txBody>
      </p:sp>
      <p:sp>
        <p:nvSpPr>
          <p:cNvPr id="12" name="Text 7"/>
          <p:cNvSpPr/>
          <p:nvPr/>
        </p:nvSpPr>
        <p:spPr>
          <a:xfrm>
            <a:off x="548640" y="5029200"/>
            <a:ext cx="11091672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i="1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Sem este documento, as próximas sessões assentam no vazio. Com ele, tudo o que se segue, atração, reuniões, propostas, ganha direção.</a:t>
            </a:r>
            <a:endParaRPr lang="en-US" sz="1500" dirty="0"/>
          </a:p>
        </p:txBody>
      </p:sp>
      <p:sp>
        <p:nvSpPr>
          <p:cNvPr id="13" name="Shape 8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14" name="Text 9"/>
          <p:cNvSpPr/>
          <p:nvPr/>
        </p:nvSpPr>
        <p:spPr>
          <a:xfrm>
            <a:off x="548640" y="6437376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1: Posicionamento e a Matemática dos 100K</a:t>
            </a:r>
            <a:endParaRPr lang="en-US" sz="900" dirty="0"/>
          </a:p>
        </p:txBody>
      </p:sp>
      <p:sp>
        <p:nvSpPr>
          <p:cNvPr id="15" name="Text 10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21</a:t>
            </a:r>
            <a:endParaRPr lang="en-US" sz="9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10312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500" kern="0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PRÓXIMA SESSÃO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603504" y="2514600"/>
            <a:ext cx="1005840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44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Sessão 02: Como</a:t>
            </a:r>
            <a:endParaRPr lang="en-US" sz="4400" dirty="0"/>
          </a:p>
          <a:p>
            <a:pPr indent="0" marL="0">
              <a:lnSpc>
                <a:spcPct val="100000"/>
              </a:lnSpc>
              <a:buNone/>
            </a:pPr>
            <a:r>
              <a:rPr lang="en-US" sz="44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Chegar ao Cliente</a:t>
            </a:r>
            <a:endParaRPr lang="en-US" sz="4400" dirty="0"/>
          </a:p>
        </p:txBody>
      </p:sp>
      <p:sp>
        <p:nvSpPr>
          <p:cNvPr id="4" name="Text 2"/>
          <p:cNvSpPr/>
          <p:nvPr/>
        </p:nvSpPr>
        <p:spPr>
          <a:xfrm>
            <a:off x="640080" y="4206240"/>
            <a:ext cx="8686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 o posicionamento definido, construímos o motor previsível de leads: conteúdo, parcerias e referências.</a:t>
            </a:r>
            <a:endParaRPr lang="en-US" sz="1700" dirty="0"/>
          </a:p>
        </p:txBody>
      </p:sp>
      <p:sp>
        <p:nvSpPr>
          <p:cNvPr id="5" name="Shape 3"/>
          <p:cNvSpPr/>
          <p:nvPr/>
        </p:nvSpPr>
        <p:spPr>
          <a:xfrm>
            <a:off x="658368" y="5074920"/>
            <a:ext cx="914400" cy="0"/>
          </a:xfrm>
          <a:prstGeom prst="line">
            <a:avLst/>
          </a:prstGeom>
          <a:noFill/>
          <a:ln w="31750">
            <a:solidFill>
              <a:srgbClr val="B1937E"/>
            </a:solidFill>
            <a:prstDash val="solid"/>
          </a:ln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0080" y="502920"/>
            <a:ext cx="1280160" cy="1320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365760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0" b="1" dirty="0">
                <a:solidFill>
                  <a:srgbClr val="EADFD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</a:t>
            </a:r>
            <a:endParaRPr lang="en-US" sz="15000" dirty="0"/>
          </a:p>
        </p:txBody>
      </p:sp>
      <p:sp>
        <p:nvSpPr>
          <p:cNvPr id="3" name="Text 1"/>
          <p:cNvSpPr/>
          <p:nvPr/>
        </p:nvSpPr>
        <p:spPr>
          <a:xfrm>
            <a:off x="594360" y="306324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PARTE 1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48640" y="3383280"/>
            <a:ext cx="10515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Matemática dos 100K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94360" y="4892040"/>
            <a:ext cx="8686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100.000€ não é um sonho. É uma equação com duas variáveis.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48640" y="6437376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1: Posicionamento e a Matemática dos 100K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9A7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CONTA AO CONTRÁRIO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Tudo começa por uma equação simples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822960" y="2331720"/>
            <a:ext cx="3017520" cy="2103120"/>
          </a:xfrm>
          <a:prstGeom prst="roundRect">
            <a:avLst>
              <a:gd name="adj" fmla="val 4348"/>
            </a:avLst>
          </a:prstGeom>
          <a:solidFill>
            <a:srgbClr val="FFFFFF"/>
          </a:solidFill>
          <a:ln w="9525">
            <a:solidFill>
              <a:srgbClr val="9A7B66">
                <a:alpha val="5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1005840" y="2743200"/>
            <a:ext cx="26517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9A7B6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Nº de casamentos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1005840" y="3611880"/>
            <a:ext cx="26517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4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quantos fazes por ano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4709160" y="2331720"/>
            <a:ext cx="3017520" cy="2103120"/>
          </a:xfrm>
          <a:prstGeom prst="roundRect">
            <a:avLst>
              <a:gd name="adj" fmla="val 4348"/>
            </a:avLst>
          </a:prstGeom>
          <a:solidFill>
            <a:srgbClr val="FFFFFF"/>
          </a:solidFill>
          <a:ln w="9525">
            <a:solidFill>
              <a:srgbClr val="9A7B66">
                <a:alpha val="5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4892040" y="2743200"/>
            <a:ext cx="26517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9A7B6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Ticket médio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4892040" y="3611880"/>
            <a:ext cx="26517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4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quanto cobras a cada casal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8595360" y="2331720"/>
            <a:ext cx="3017520" cy="2103120"/>
          </a:xfrm>
          <a:prstGeom prst="roundRect">
            <a:avLst>
              <a:gd name="adj" fmla="val 4348"/>
            </a:avLst>
          </a:prstGeom>
          <a:solidFill>
            <a:srgbClr val="EFE7DE"/>
          </a:solidFill>
          <a:ln w="19050">
            <a:solidFill>
              <a:srgbClr val="B1937E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8778240" y="2743200"/>
            <a:ext cx="26517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100.000€</a:t>
            </a:r>
            <a:endParaRPr lang="en-US" sz="3400" dirty="0"/>
          </a:p>
        </p:txBody>
      </p:sp>
      <p:sp>
        <p:nvSpPr>
          <p:cNvPr id="12" name="Text 10"/>
          <p:cNvSpPr/>
          <p:nvPr/>
        </p:nvSpPr>
        <p:spPr>
          <a:xfrm>
            <a:off x="8778240" y="3611880"/>
            <a:ext cx="26517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4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tua meta anual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3840480" y="2331720"/>
            <a:ext cx="86868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×</a:t>
            </a:r>
            <a:endParaRPr lang="en-US" sz="4400" dirty="0"/>
          </a:p>
        </p:txBody>
      </p:sp>
      <p:sp>
        <p:nvSpPr>
          <p:cNvPr id="14" name="Text 12"/>
          <p:cNvSpPr/>
          <p:nvPr/>
        </p:nvSpPr>
        <p:spPr>
          <a:xfrm>
            <a:off x="7726680" y="2331720"/>
            <a:ext cx="86868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=</a:t>
            </a:r>
            <a:endParaRPr lang="en-US" sz="4400" dirty="0"/>
          </a:p>
        </p:txBody>
      </p:sp>
      <p:sp>
        <p:nvSpPr>
          <p:cNvPr id="15" name="Text 13"/>
          <p:cNvSpPr/>
          <p:nvPr/>
        </p:nvSpPr>
        <p:spPr>
          <a:xfrm>
            <a:off x="822960" y="4800600"/>
            <a:ext cx="105156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i="1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objetivo desta sessão não é encher a agenda às cegas, é escolher, com intenção, em que ponto desta equação queres viver. Cada combinação implica um estilo de vida diferente.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48640" y="6437376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1: Posicionamento e a Matemática dos 100K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9A7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QUATRO CAMINHOS, O MESMO DESTINO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Há mais do que uma forma de chegar lá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874520"/>
            <a:ext cx="2615184" cy="3383280"/>
          </a:xfrm>
          <a:prstGeom prst="roundRect">
            <a:avLst>
              <a:gd name="adj" fmla="val 3497"/>
            </a:avLst>
          </a:prstGeom>
          <a:solidFill>
            <a:srgbClr val="FFFFFF"/>
          </a:solidFill>
          <a:ln w="12700">
            <a:solidFill>
              <a:srgbClr val="8A7E72">
                <a:alpha val="65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548640" y="2057400"/>
            <a:ext cx="261518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spc="200" kern="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≈100k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548640" y="2331720"/>
            <a:ext cx="2615184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400" b="1" dirty="0">
                <a:solidFill>
                  <a:srgbClr val="8A7E7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33</a:t>
            </a:r>
            <a:endParaRPr lang="en-US" sz="6400" dirty="0"/>
          </a:p>
        </p:txBody>
      </p:sp>
      <p:sp>
        <p:nvSpPr>
          <p:cNvPr id="7" name="Text 5"/>
          <p:cNvSpPr/>
          <p:nvPr/>
        </p:nvSpPr>
        <p:spPr>
          <a:xfrm>
            <a:off x="548640" y="3310128"/>
            <a:ext cx="26151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casamentos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548640" y="3657600"/>
            <a:ext cx="261518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× 3.000€</a:t>
            </a:r>
            <a:endParaRPr lang="en-US" sz="2400" dirty="0"/>
          </a:p>
        </p:txBody>
      </p:sp>
      <p:sp>
        <p:nvSpPr>
          <p:cNvPr id="9" name="Shape 7"/>
          <p:cNvSpPr/>
          <p:nvPr/>
        </p:nvSpPr>
        <p:spPr>
          <a:xfrm>
            <a:off x="1005840" y="4224528"/>
            <a:ext cx="1700784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85800" y="4315968"/>
            <a:ext cx="23408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Alto volume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685800" y="4681728"/>
            <a:ext cx="234086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5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Agenda cheia, muita edição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3374136" y="1874520"/>
            <a:ext cx="2615184" cy="3383280"/>
          </a:xfrm>
          <a:prstGeom prst="roundRect">
            <a:avLst>
              <a:gd name="adj" fmla="val 3497"/>
            </a:avLst>
          </a:prstGeom>
          <a:solidFill>
            <a:srgbClr val="FFFFFF"/>
          </a:solidFill>
          <a:ln w="12700">
            <a:solidFill>
              <a:srgbClr val="9A7B66">
                <a:alpha val="65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3374136" y="2057400"/>
            <a:ext cx="261518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spc="200" kern="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≈100k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3374136" y="2331720"/>
            <a:ext cx="2615184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400" b="1" dirty="0">
                <a:solidFill>
                  <a:srgbClr val="9A7B6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25</a:t>
            </a:r>
            <a:endParaRPr lang="en-US" sz="6400" dirty="0"/>
          </a:p>
        </p:txBody>
      </p:sp>
      <p:sp>
        <p:nvSpPr>
          <p:cNvPr id="15" name="Text 13"/>
          <p:cNvSpPr/>
          <p:nvPr/>
        </p:nvSpPr>
        <p:spPr>
          <a:xfrm>
            <a:off x="3374136" y="3310128"/>
            <a:ext cx="26151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casamentos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3374136" y="3657600"/>
            <a:ext cx="261518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× 4.000€</a:t>
            </a:r>
            <a:endParaRPr lang="en-US" sz="2400" dirty="0"/>
          </a:p>
        </p:txBody>
      </p:sp>
      <p:sp>
        <p:nvSpPr>
          <p:cNvPr id="17" name="Shape 15"/>
          <p:cNvSpPr/>
          <p:nvPr/>
        </p:nvSpPr>
        <p:spPr>
          <a:xfrm>
            <a:off x="3831336" y="4224528"/>
            <a:ext cx="1700784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3511296" y="4315968"/>
            <a:ext cx="23408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9A7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Equilíbrio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3511296" y="4681728"/>
            <a:ext cx="234086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5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ponto de partida comum</a:t>
            </a:r>
            <a:endParaRPr lang="en-US" sz="1250" dirty="0"/>
          </a:p>
        </p:txBody>
      </p:sp>
      <p:sp>
        <p:nvSpPr>
          <p:cNvPr id="20" name="Shape 18"/>
          <p:cNvSpPr/>
          <p:nvPr/>
        </p:nvSpPr>
        <p:spPr>
          <a:xfrm>
            <a:off x="6199632" y="1874520"/>
            <a:ext cx="2615184" cy="3383280"/>
          </a:xfrm>
          <a:prstGeom prst="roundRect">
            <a:avLst>
              <a:gd name="adj" fmla="val 3497"/>
            </a:avLst>
          </a:prstGeom>
          <a:solidFill>
            <a:srgbClr val="FFFFFF"/>
          </a:solidFill>
          <a:ln w="12700">
            <a:solidFill>
              <a:srgbClr val="9A7B66">
                <a:alpha val="65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6199632" y="2057400"/>
            <a:ext cx="261518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spc="200" kern="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≈100k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6199632" y="2331720"/>
            <a:ext cx="2615184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400" b="1" dirty="0">
                <a:solidFill>
                  <a:srgbClr val="9A7B6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20</a:t>
            </a:r>
            <a:endParaRPr lang="en-US" sz="6400" dirty="0"/>
          </a:p>
        </p:txBody>
      </p:sp>
      <p:sp>
        <p:nvSpPr>
          <p:cNvPr id="23" name="Text 21"/>
          <p:cNvSpPr/>
          <p:nvPr/>
        </p:nvSpPr>
        <p:spPr>
          <a:xfrm>
            <a:off x="6199632" y="3310128"/>
            <a:ext cx="26151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casamentos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6199632" y="3657600"/>
            <a:ext cx="261518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× 5.000€</a:t>
            </a:r>
            <a:endParaRPr lang="en-US" sz="2400" dirty="0"/>
          </a:p>
        </p:txBody>
      </p:sp>
      <p:sp>
        <p:nvSpPr>
          <p:cNvPr id="25" name="Shape 23"/>
          <p:cNvSpPr/>
          <p:nvPr/>
        </p:nvSpPr>
        <p:spPr>
          <a:xfrm>
            <a:off x="6656832" y="4224528"/>
            <a:ext cx="1700784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336792" y="4315968"/>
            <a:ext cx="23408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9A7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Premium leve</a:t>
            </a:r>
            <a:endParaRPr lang="en-US" sz="1500" dirty="0"/>
          </a:p>
        </p:txBody>
      </p:sp>
      <p:sp>
        <p:nvSpPr>
          <p:cNvPr id="27" name="Text 25"/>
          <p:cNvSpPr/>
          <p:nvPr/>
        </p:nvSpPr>
        <p:spPr>
          <a:xfrm>
            <a:off x="6336792" y="4681728"/>
            <a:ext cx="234086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5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Menos casais, mais margem</a:t>
            </a:r>
            <a:endParaRPr lang="en-US" sz="1250" dirty="0"/>
          </a:p>
        </p:txBody>
      </p:sp>
      <p:sp>
        <p:nvSpPr>
          <p:cNvPr id="28" name="Shape 26"/>
          <p:cNvSpPr/>
          <p:nvPr/>
        </p:nvSpPr>
        <p:spPr>
          <a:xfrm>
            <a:off x="9025128" y="1874520"/>
            <a:ext cx="2615184" cy="3383280"/>
          </a:xfrm>
          <a:prstGeom prst="roundRect">
            <a:avLst>
              <a:gd name="adj" fmla="val 3497"/>
            </a:avLst>
          </a:prstGeom>
          <a:solidFill>
            <a:srgbClr val="FFFFFF"/>
          </a:solidFill>
          <a:ln w="12700">
            <a:solidFill>
              <a:srgbClr val="B1937E">
                <a:alpha val="65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9025128" y="2057400"/>
            <a:ext cx="261518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spc="200" kern="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≈100k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9025128" y="2331720"/>
            <a:ext cx="2615184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4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14</a:t>
            </a:r>
            <a:endParaRPr lang="en-US" sz="6400" dirty="0"/>
          </a:p>
        </p:txBody>
      </p:sp>
      <p:sp>
        <p:nvSpPr>
          <p:cNvPr id="31" name="Text 29"/>
          <p:cNvSpPr/>
          <p:nvPr/>
        </p:nvSpPr>
        <p:spPr>
          <a:xfrm>
            <a:off x="9025128" y="3310128"/>
            <a:ext cx="26151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casamentos</a:t>
            </a:r>
            <a:endParaRPr lang="en-US" sz="1200" dirty="0"/>
          </a:p>
        </p:txBody>
      </p:sp>
      <p:sp>
        <p:nvSpPr>
          <p:cNvPr id="32" name="Text 30"/>
          <p:cNvSpPr/>
          <p:nvPr/>
        </p:nvSpPr>
        <p:spPr>
          <a:xfrm>
            <a:off x="9025128" y="3657600"/>
            <a:ext cx="261518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× 7.000€</a:t>
            </a:r>
            <a:endParaRPr lang="en-US" sz="2400" dirty="0"/>
          </a:p>
        </p:txBody>
      </p:sp>
      <p:sp>
        <p:nvSpPr>
          <p:cNvPr id="33" name="Shape 31"/>
          <p:cNvSpPr/>
          <p:nvPr/>
        </p:nvSpPr>
        <p:spPr>
          <a:xfrm>
            <a:off x="9482328" y="4224528"/>
            <a:ext cx="1700784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9162288" y="4315968"/>
            <a:ext cx="23408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Premium puro</a:t>
            </a:r>
            <a:endParaRPr lang="en-US" sz="1500" dirty="0"/>
          </a:p>
        </p:txBody>
      </p:sp>
      <p:sp>
        <p:nvSpPr>
          <p:cNvPr id="35" name="Text 33"/>
          <p:cNvSpPr/>
          <p:nvPr/>
        </p:nvSpPr>
        <p:spPr>
          <a:xfrm>
            <a:off x="9162288" y="4681728"/>
            <a:ext cx="234086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5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Poucos casais, ticket alto</a:t>
            </a:r>
            <a:endParaRPr lang="en-US" sz="1250" dirty="0"/>
          </a:p>
        </p:txBody>
      </p:sp>
      <p:sp>
        <p:nvSpPr>
          <p:cNvPr id="36" name="Text 34"/>
          <p:cNvSpPr/>
          <p:nvPr/>
        </p:nvSpPr>
        <p:spPr>
          <a:xfrm>
            <a:off x="548640" y="5532120"/>
            <a:ext cx="1109167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i="1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Todos somam ~100.000€. A diferença não está no total, está no tempo, na energia e no risco de te queimares.</a:t>
            </a:r>
            <a:endParaRPr lang="en-US" sz="1500" dirty="0"/>
          </a:p>
        </p:txBody>
      </p:sp>
      <p:sp>
        <p:nvSpPr>
          <p:cNvPr id="37" name="Shape 35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548640" y="6437376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1: Posicionamento e a Matemática dos 100K</a:t>
            </a:r>
            <a:endParaRPr lang="en-US" sz="900" dirty="0"/>
          </a:p>
        </p:txBody>
      </p:sp>
      <p:sp>
        <p:nvSpPr>
          <p:cNvPr id="39" name="Text 37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9A7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CUSTO INVISÍVEL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 total é igual. O preço pessoal não.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920240"/>
            <a:ext cx="11091672" cy="1280160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914400" y="2276856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61801" y="2424257"/>
            <a:ext cx="272125" cy="272125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737360" y="2084832"/>
            <a:ext cx="28346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Tempo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4663440" y="2057400"/>
            <a:ext cx="66751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Cada casamento extra são ~30h de trabalho entre dia, edição e gestão. 33 casamentos podem significar quase todos os fins de semana ocupados.</a:t>
            </a:r>
            <a:endParaRPr lang="en-US" sz="1400" dirty="0"/>
          </a:p>
        </p:txBody>
      </p:sp>
      <p:sp>
        <p:nvSpPr>
          <p:cNvPr id="9" name="Shape 6"/>
          <p:cNvSpPr/>
          <p:nvPr/>
        </p:nvSpPr>
        <p:spPr>
          <a:xfrm>
            <a:off x="548640" y="3383280"/>
            <a:ext cx="11091672" cy="1280160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914400" y="3739896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1801" y="3887297"/>
            <a:ext cx="272125" cy="272125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1737360" y="3547872"/>
            <a:ext cx="28346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Energia</a:t>
            </a:r>
            <a:endParaRPr lang="en-US" sz="1900" dirty="0"/>
          </a:p>
        </p:txBody>
      </p:sp>
      <p:sp>
        <p:nvSpPr>
          <p:cNvPr id="13" name="Text 9"/>
          <p:cNvSpPr/>
          <p:nvPr/>
        </p:nvSpPr>
        <p:spPr>
          <a:xfrm>
            <a:off x="4663440" y="3520440"/>
            <a:ext cx="66751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volume desgasta. Mais clientes, mais comunicação, mais margem para erro, e menos tempo para a qualidade que justifica o preço.</a:t>
            </a:r>
            <a:endParaRPr lang="en-US" sz="1400" dirty="0"/>
          </a:p>
        </p:txBody>
      </p:sp>
      <p:sp>
        <p:nvSpPr>
          <p:cNvPr id="14" name="Shape 10"/>
          <p:cNvSpPr/>
          <p:nvPr/>
        </p:nvSpPr>
        <p:spPr>
          <a:xfrm>
            <a:off x="548640" y="4846320"/>
            <a:ext cx="11091672" cy="1280160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914400" y="5202936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1801" y="5350337"/>
            <a:ext cx="272125" cy="272125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737360" y="5010912"/>
            <a:ext cx="28346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Posicionamento</a:t>
            </a:r>
            <a:endParaRPr lang="en-US" sz="1900" dirty="0"/>
          </a:p>
        </p:txBody>
      </p:sp>
      <p:sp>
        <p:nvSpPr>
          <p:cNvPr id="18" name="Text 13"/>
          <p:cNvSpPr/>
          <p:nvPr/>
        </p:nvSpPr>
        <p:spPr>
          <a:xfrm>
            <a:off x="4663440" y="4983480"/>
            <a:ext cx="66751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Menos casamentos bem pagos exige uma marca mais forte. É mais difícil de construir, mas protege-te e liberta a tua vida.</a:t>
            </a:r>
            <a:endParaRPr lang="en-US" sz="1400" dirty="0"/>
          </a:p>
        </p:txBody>
      </p:sp>
      <p:sp>
        <p:nvSpPr>
          <p:cNvPr id="19" name="Shape 14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20" name="Text 15"/>
          <p:cNvSpPr/>
          <p:nvPr/>
        </p:nvSpPr>
        <p:spPr>
          <a:xfrm>
            <a:off x="548640" y="6437376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1: Posicionamento e a Matemática dos 100K</a:t>
            </a:r>
            <a:endParaRPr lang="en-US" sz="900" dirty="0"/>
          </a:p>
        </p:txBody>
      </p:sp>
      <p:sp>
        <p:nvSpPr>
          <p:cNvPr id="21" name="Text 16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9A7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GRANDE DECISÃO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Volume ou Preço?</a:t>
            </a:r>
            <a:endParaRPr lang="en-US" sz="3600" dirty="0"/>
          </a:p>
        </p:txBody>
      </p:sp>
      <p:sp>
        <p:nvSpPr>
          <p:cNvPr id="4" name="Shape 2"/>
          <p:cNvSpPr/>
          <p:nvPr/>
        </p:nvSpPr>
        <p:spPr>
          <a:xfrm>
            <a:off x="548640" y="1828800"/>
            <a:ext cx="5330952" cy="4206240"/>
          </a:xfrm>
          <a:prstGeom prst="roundRect">
            <a:avLst>
              <a:gd name="adj" fmla="val 2174"/>
            </a:avLst>
          </a:prstGeom>
          <a:solidFill>
            <a:srgbClr val="FFFFFF"/>
          </a:solidFill>
          <a:ln w="9525">
            <a:solidFill>
              <a:srgbClr val="8A7E72">
                <a:alpha val="55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914400" y="2103120"/>
            <a:ext cx="459943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8A7E7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 caminho do VOLUME</a:t>
            </a:r>
            <a:endParaRPr lang="en-US" sz="2000" dirty="0"/>
          </a:p>
        </p:txBody>
      </p:sp>
      <p:sp>
        <p:nvSpPr>
          <p:cNvPr id="6" name="Shape 4"/>
          <p:cNvSpPr/>
          <p:nvPr/>
        </p:nvSpPr>
        <p:spPr>
          <a:xfrm>
            <a:off x="914400" y="2697480"/>
            <a:ext cx="4599432" cy="0"/>
          </a:xfrm>
          <a:prstGeom prst="line">
            <a:avLst/>
          </a:prstGeom>
          <a:noFill/>
          <a:ln w="9525">
            <a:solidFill>
              <a:srgbClr val="8A7E72">
                <a:alpha val="5000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60120" y="2880360"/>
            <a:ext cx="4553712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450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Mais casamentos, ticket mais baixo</a:t>
            </a:r>
            <a:endParaRPr lang="en-US" sz="145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450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Cresces enchendo a agenda</a:t>
            </a:r>
            <a:endParaRPr lang="en-US" sz="145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450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Limite duro: só há 52 fins de semana</a:t>
            </a:r>
            <a:endParaRPr lang="en-US" sz="145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450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Mais edição, mais gestão, mais desgaste</a:t>
            </a:r>
            <a:endParaRPr lang="en-US" sz="145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450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Margem de erro pequena</a:t>
            </a:r>
            <a:endParaRPr lang="en-US" sz="1450" dirty="0"/>
          </a:p>
        </p:txBody>
      </p:sp>
      <p:sp>
        <p:nvSpPr>
          <p:cNvPr id="8" name="Shape 6"/>
          <p:cNvSpPr/>
          <p:nvPr/>
        </p:nvSpPr>
        <p:spPr>
          <a:xfrm>
            <a:off x="6309360" y="1828800"/>
            <a:ext cx="5330952" cy="4206240"/>
          </a:xfrm>
          <a:prstGeom prst="roundRect">
            <a:avLst>
              <a:gd name="adj" fmla="val 2174"/>
            </a:avLst>
          </a:prstGeom>
          <a:solidFill>
            <a:srgbClr val="EFE7DE"/>
          </a:solidFill>
          <a:ln w="19050">
            <a:solidFill>
              <a:srgbClr val="B1937E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6675120" y="2103120"/>
            <a:ext cx="459943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 caminho do PREÇO</a:t>
            </a:r>
            <a:endParaRPr lang="en-US" sz="2000" dirty="0"/>
          </a:p>
        </p:txBody>
      </p:sp>
      <p:sp>
        <p:nvSpPr>
          <p:cNvPr id="10" name="Shape 8"/>
          <p:cNvSpPr/>
          <p:nvPr/>
        </p:nvSpPr>
        <p:spPr>
          <a:xfrm>
            <a:off x="6675120" y="2697480"/>
            <a:ext cx="4599432" cy="0"/>
          </a:xfrm>
          <a:prstGeom prst="line">
            <a:avLst/>
          </a:prstGeom>
          <a:noFill/>
          <a:ln w="9525">
            <a:solidFill>
              <a:srgbClr val="B1937E">
                <a:alpha val="5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720840" y="2880360"/>
            <a:ext cx="4553712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450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Menos casamentos, ticket mais alto</a:t>
            </a:r>
            <a:endParaRPr lang="en-US" sz="145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450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Cresces subindo o valor percebido</a:t>
            </a:r>
            <a:endParaRPr lang="en-US" sz="145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450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Limite alto: o teto é o posicionamento</a:t>
            </a:r>
            <a:endParaRPr lang="en-US" sz="145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450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Mais tempo por casal, mais qualidade</a:t>
            </a:r>
            <a:endParaRPr lang="en-US" sz="145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450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Margem confortável e vida com folga</a:t>
            </a:r>
            <a:endParaRPr lang="en-US" sz="1450" dirty="0"/>
          </a:p>
        </p:txBody>
      </p:sp>
      <p:sp>
        <p:nvSpPr>
          <p:cNvPr id="12" name="Shape 10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48640" y="6437376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1: Posicionamento e a Matemática dos 100K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9A7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MATEMÁTICA DO ESFORÇO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Porque o preço quase sempre vence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965960"/>
            <a:ext cx="3337560" cy="3657600"/>
          </a:xfrm>
          <a:prstGeom prst="roundRect">
            <a:avLst>
              <a:gd name="adj" fmla="val 2740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685800" y="2331720"/>
            <a:ext cx="30632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0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+1.000€</a:t>
            </a:r>
            <a:endParaRPr lang="en-US" sz="5000" dirty="0"/>
          </a:p>
        </p:txBody>
      </p:sp>
      <p:sp>
        <p:nvSpPr>
          <p:cNvPr id="6" name="Text 4"/>
          <p:cNvSpPr/>
          <p:nvPr/>
        </p:nvSpPr>
        <p:spPr>
          <a:xfrm>
            <a:off x="685800" y="3429000"/>
            <a:ext cx="3063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ticket médio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1097280" y="3886200"/>
            <a:ext cx="2240280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4023360"/>
            <a:ext cx="27889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35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rende mais do que vários casamentos extra, sem mais um único fim de semana ocupado.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4425696" y="1965960"/>
            <a:ext cx="3337560" cy="3657600"/>
          </a:xfrm>
          <a:prstGeom prst="roundRect">
            <a:avLst>
              <a:gd name="adj" fmla="val 2740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4562856" y="2331720"/>
            <a:ext cx="30632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000" b="1" dirty="0">
                <a:solidFill>
                  <a:srgbClr val="9A7B6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52</a:t>
            </a:r>
            <a:endParaRPr lang="en-US" sz="5000" dirty="0"/>
          </a:p>
        </p:txBody>
      </p:sp>
      <p:sp>
        <p:nvSpPr>
          <p:cNvPr id="11" name="Text 9"/>
          <p:cNvSpPr/>
          <p:nvPr/>
        </p:nvSpPr>
        <p:spPr>
          <a:xfrm>
            <a:off x="4562856" y="3429000"/>
            <a:ext cx="3063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fins de semana/ano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4974336" y="3886200"/>
            <a:ext cx="2240280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700016" y="4023360"/>
            <a:ext cx="27889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35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 o teto físico do volume. O preço não tem esse teto.</a:t>
            </a:r>
            <a:endParaRPr lang="en-US" sz="1350" dirty="0"/>
          </a:p>
        </p:txBody>
      </p:sp>
      <p:sp>
        <p:nvSpPr>
          <p:cNvPr id="14" name="Shape 12"/>
          <p:cNvSpPr/>
          <p:nvPr/>
        </p:nvSpPr>
        <p:spPr>
          <a:xfrm>
            <a:off x="8302752" y="1965960"/>
            <a:ext cx="3337560" cy="3657600"/>
          </a:xfrm>
          <a:prstGeom prst="roundRect">
            <a:avLst>
              <a:gd name="adj" fmla="val 2740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8439912" y="2331720"/>
            <a:ext cx="30632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000" b="1" dirty="0">
                <a:solidFill>
                  <a:srgbClr val="9A7B6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1×</a:t>
            </a:r>
            <a:endParaRPr lang="en-US" sz="5000" dirty="0"/>
          </a:p>
        </p:txBody>
      </p:sp>
      <p:sp>
        <p:nvSpPr>
          <p:cNvPr id="16" name="Text 14"/>
          <p:cNvSpPr/>
          <p:nvPr/>
        </p:nvSpPr>
        <p:spPr>
          <a:xfrm>
            <a:off x="8439912" y="3429000"/>
            <a:ext cx="3063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esforço de subir o preço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8851392" y="3886200"/>
            <a:ext cx="2240280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577072" y="4023360"/>
            <a:ext cx="27889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35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vs. multiplicar captação, reuniões, edição e gestão para o mesmo resultado.</a:t>
            </a:r>
            <a:endParaRPr lang="en-US" sz="1350" dirty="0"/>
          </a:p>
        </p:txBody>
      </p:sp>
      <p:sp>
        <p:nvSpPr>
          <p:cNvPr id="19" name="Text 17"/>
          <p:cNvSpPr/>
          <p:nvPr/>
        </p:nvSpPr>
        <p:spPr>
          <a:xfrm>
            <a:off x="548640" y="5806440"/>
            <a:ext cx="1109167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i="1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caminho dos 100K sustentáveis passa quase sempre por menos casamentos, melhor pagos.</a:t>
            </a:r>
            <a:endParaRPr lang="en-US" sz="1500" dirty="0"/>
          </a:p>
        </p:txBody>
      </p:sp>
      <p:sp>
        <p:nvSpPr>
          <p:cNvPr id="20" name="Shape 18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48640" y="6437376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1: Posicionamento e a Matemática dos 100K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EFE7D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EXEMPLO PRÁTICO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 caso do João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48640" y="1874520"/>
            <a:ext cx="5330952" cy="4114800"/>
          </a:xfrm>
          <a:prstGeom prst="roundRect">
            <a:avLst>
              <a:gd name="adj" fmla="val 2222"/>
            </a:avLst>
          </a:prstGeom>
          <a:solidFill>
            <a:srgbClr val="FFFFFF"/>
          </a:solidFill>
          <a:ln w="9525">
            <a:solidFill>
              <a:srgbClr val="8A7E72">
                <a:alpha val="5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868680" y="2103120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ANTES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868680" y="2514600"/>
            <a:ext cx="4663440" cy="3291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600"/>
              </a:spcAft>
              <a:buNone/>
            </a:pPr>
            <a:r>
              <a:rPr lang="en-US" sz="1700" b="1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 casamentos por ano</a:t>
            </a:r>
            <a:endParaRPr lang="en-US" sz="170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15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Ticket médio: 2.500€</a:t>
            </a:r>
            <a:endParaRPr lang="en-US" sz="1700" dirty="0"/>
          </a:p>
          <a:p>
            <a:pPr indent="0" marL="0">
              <a:spcAft>
                <a:spcPts val="1400"/>
              </a:spcAft>
              <a:buNone/>
            </a:pPr>
            <a:r>
              <a:rPr lang="en-US" sz="15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Faturação: 75.000€</a:t>
            </a:r>
            <a:endParaRPr lang="en-US" sz="1700" dirty="0"/>
          </a:p>
          <a:p>
            <a:pPr indent="0" marL="0">
              <a:buNone/>
            </a:pPr>
            <a:r>
              <a:rPr lang="en-US" sz="1400" i="1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Quase todos os fins de semana ocupados, edição sempre atrasada, sem tempo para a família.</a:t>
            </a:r>
            <a:endParaRPr lang="en-US" sz="1700" dirty="0"/>
          </a:p>
        </p:txBody>
      </p:sp>
      <p:sp>
        <p:nvSpPr>
          <p:cNvPr id="7" name="Shape 5"/>
          <p:cNvSpPr/>
          <p:nvPr/>
        </p:nvSpPr>
        <p:spPr>
          <a:xfrm>
            <a:off x="6309360" y="1874520"/>
            <a:ext cx="5330952" cy="4114800"/>
          </a:xfrm>
          <a:prstGeom prst="roundRect">
            <a:avLst>
              <a:gd name="adj" fmla="val 2222"/>
            </a:avLst>
          </a:prstGeom>
          <a:solidFill>
            <a:srgbClr val="EADFD0"/>
          </a:solidFill>
          <a:ln w="19050">
            <a:solidFill>
              <a:srgbClr val="B1937E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6629400" y="2103120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DEPOIS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6629400" y="2514600"/>
            <a:ext cx="4663440" cy="3291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600"/>
              </a:spcAft>
              <a:buNone/>
            </a:pPr>
            <a:r>
              <a:rPr lang="en-US" sz="1700" b="1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 casamentos por ano</a:t>
            </a:r>
            <a:endParaRPr lang="en-US" sz="170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1500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Ticket médio: 5.000€</a:t>
            </a:r>
            <a:endParaRPr lang="en-US" sz="1700" dirty="0"/>
          </a:p>
          <a:p>
            <a:pPr indent="0" marL="0">
              <a:spcAft>
                <a:spcPts val="1400"/>
              </a:spcAft>
              <a:buNone/>
            </a:pPr>
            <a:r>
              <a:rPr lang="en-US" sz="1500" b="1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Faturação: 100.000€</a:t>
            </a:r>
            <a:endParaRPr lang="en-US" sz="1700" dirty="0"/>
          </a:p>
          <a:p>
            <a:pPr indent="0" marL="0">
              <a:buNone/>
            </a:pPr>
            <a:r>
              <a:rPr lang="en-US" sz="1400" i="1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Menos 10 casamentos, mais 25.000€. Posicionou-se como premium, melhorou a experiência e subiu o preço com confiança.</a:t>
            </a:r>
            <a:endParaRPr lang="en-US" sz="1700" dirty="0"/>
          </a:p>
        </p:txBody>
      </p:sp>
      <p:sp>
        <p:nvSpPr>
          <p:cNvPr id="10" name="Shape 8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48640" y="6437376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1: Posicionamento e a Matemática dos 100K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22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Mentoria · Sessão 1</dc:title>
  <dc:subject>PptxGenJS Presentation</dc:subject>
  <dc:creator>RL</dc:creator>
  <cp:lastModifiedBy>RL</cp:lastModifiedBy>
  <cp:revision>1</cp:revision>
  <dcterms:created xsi:type="dcterms:W3CDTF">2026-06-16T10:03:03Z</dcterms:created>
  <dcterms:modified xsi:type="dcterms:W3CDTF">2026-06-16T10:03:03Z</dcterms:modified>
</cp:coreProperties>
</file>